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69" r:id="rId10"/>
    <p:sldId id="266" r:id="rId11"/>
    <p:sldId id="267" r:id="rId12"/>
    <p:sldId id="270" r:id="rId13"/>
    <p:sldId id="263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8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126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9E489-E8D8-40BC-8685-55C5612CD9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4E8D03-5CBD-4E08-9E06-B662DAD2B7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44232-BB2F-40DF-A5E9-48CC1927D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5B30-F101-4C8E-989A-A1857E420B63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99BF69-F271-4EA7-B2BD-4D0FF7A44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55990-C317-4706-AF39-9BB42BCE3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5455A-2269-479F-8CFA-50636EA78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12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AD24D-2929-4E8C-B38A-A9165CDC2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1E3EC5-6793-4300-B5C0-8C007D87AA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C652F-CB37-41B3-A942-7CDC3149A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5B30-F101-4C8E-989A-A1857E420B63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77120-A5CD-4130-8AE2-7E56C08C1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AE47E-2CDC-4AEB-AC5F-E04887667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5455A-2269-479F-8CFA-50636EA78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08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593AAF-7C2C-47CC-A29D-2C8E491008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F0BA7E-89E8-46D3-AEC2-6F9E24B5A9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7E9FB-B2E5-4F41-B0FB-0105439D8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5B30-F101-4C8E-989A-A1857E420B63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67C3D-8AAC-469D-B277-8A97F2891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A34BA-5D04-4F6A-8975-A779EE778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5455A-2269-479F-8CFA-50636EA78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072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D8713-E4C5-4803-9115-F8B134881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FFA8D-DC12-4AC3-A61A-60F738DED4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70857-7FE4-48C6-8DFA-110CB3A68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5B30-F101-4C8E-989A-A1857E420B63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EF376-196A-4273-BA52-406167E44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43405-4C6B-4714-AFA9-C011D8FB3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5455A-2269-479F-8CFA-50636EA78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22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1A518-5B47-40C8-8BA3-E59E67BEF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39B0E6-5D0C-4573-AD2B-8AAC3A987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14CD0-5D38-468F-988C-93A52578A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5B30-F101-4C8E-989A-A1857E420B63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FCE22-6543-41F3-855C-36E50E4D0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4E3171-F1D2-4113-9AF5-622BDBA4A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5455A-2269-479F-8CFA-50636EA78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59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70594-F8D4-454B-AB2C-35A635978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811E4-34FA-4847-B540-A508C6CEC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65384C-F2C5-4D9D-8A11-CDB99BFEE6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27930A-AB68-4320-B299-15D5A939E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5B30-F101-4C8E-989A-A1857E420B63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08E4B-CB5E-44CB-B750-39C82A596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CC0E94-82C1-4982-ADE0-A8D61CCBE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5455A-2269-479F-8CFA-50636EA78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79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1AB98-3456-45B5-A8B3-FA78DFBE2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DBFFA2-77B2-47C2-981F-55992065F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B79147-A37D-4D56-8BBB-C0D2902BC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8E44E9-AA22-43BF-BCD7-584412F3BC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6EDBD4-1293-4270-B2F3-22F5ED17C4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3634BE-0673-4FCF-B8DA-48326BB6E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5B30-F101-4C8E-989A-A1857E420B63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26048B-1CDD-4D5A-B579-30AFEE357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F1E651-2B4C-421B-A4A2-E23A82D3B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5455A-2269-479F-8CFA-50636EA78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2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1600F-47DF-40E6-883B-EE44F39E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2432E1-0300-4755-AA78-20E7B2DC6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5B30-F101-4C8E-989A-A1857E420B63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9F092F-5391-4BA7-9188-2E52B6570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8C85D5-31BE-4009-A4BF-D465E39CE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5455A-2269-479F-8CFA-50636EA78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21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8730AD-B4B3-4246-9E28-C31FA8C83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5B30-F101-4C8E-989A-A1857E420B63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E5FC5C-0D2D-4E48-85BC-C981A9DEA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F8BA7-221E-4A28-950D-A42005E7F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5455A-2269-479F-8CFA-50636EA78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72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CEBA2-DAC4-4441-98D5-4FE719E30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21EE2-582E-4250-B6EE-AE282B4E8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CDB80C-C430-43F5-BF5E-EFEB490C72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1E7929-9CD2-4B86-807E-4D6E1E125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5B30-F101-4C8E-989A-A1857E420B63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D5B2B-D06C-47E5-9F06-309AE9AD0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EEB64-FF53-43D9-9B18-39FC13F1F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5455A-2269-479F-8CFA-50636EA78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18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F961E-A55F-4B77-911F-119C3F129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5F73AD-1094-4314-A4AB-04949CC8CE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3FDEE2-56A7-4258-B8C1-B0E46AE5B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CC3AD-198A-4131-9B37-EB53D8C32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5B30-F101-4C8E-989A-A1857E420B63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C58863-1670-44C9-8CFE-B747E3BF5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525891-0F0D-42B3-B18D-D52AA2CD3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5455A-2269-479F-8CFA-50636EA78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85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A72C15-3AFC-464E-BBF3-513D30A32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B32693-0E5B-4403-956A-25F3D5E71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AB4AC-B3B7-4ED8-B8BB-7F614C6795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45B30-F101-4C8E-989A-A1857E420B63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6F622-814C-48EC-B887-55F8F1F064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0BFEB-8713-4167-863A-E7F665F3D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5455A-2269-479F-8CFA-50636EA78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45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F1937-E61C-48ED-B8AA-9D53C8AD9B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3677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Shape Segmentation by Approximate Convexity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001AAF-B50B-4D18-A83E-DA02629F79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Oliver van </a:t>
            </a:r>
            <a:r>
              <a:rPr lang="en-US" dirty="0" err="1"/>
              <a:t>Kaick</a:t>
            </a:r>
            <a:r>
              <a:rPr lang="en-US" dirty="0"/>
              <a:t>, </a:t>
            </a:r>
            <a:r>
              <a:rPr lang="en-US" dirty="0" err="1"/>
              <a:t>Noa</a:t>
            </a:r>
            <a:r>
              <a:rPr lang="en-US" dirty="0"/>
              <a:t> Fish, </a:t>
            </a:r>
            <a:r>
              <a:rPr lang="en-US" dirty="0" err="1"/>
              <a:t>Yanir</a:t>
            </a:r>
            <a:r>
              <a:rPr lang="en-US" dirty="0"/>
              <a:t> Kleiman, Shmuel </a:t>
            </a:r>
            <a:r>
              <a:rPr lang="en-US" dirty="0" err="1"/>
              <a:t>Asafi</a:t>
            </a:r>
            <a:r>
              <a:rPr lang="en-US" dirty="0"/>
              <a:t>, and Daniel Cohen-Or</a:t>
            </a:r>
          </a:p>
          <a:p>
            <a:r>
              <a:rPr lang="en-US" dirty="0"/>
              <a:t>Tel Aviv University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5A5F89-8954-43C1-902A-43AC2546A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5184" y="4357366"/>
            <a:ext cx="1575660" cy="227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744681-7403-4E10-8AA4-C5433C68E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58302" y="4357366"/>
            <a:ext cx="1575660" cy="227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17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4D2E5F-D48D-4A00-9CEE-C800022B2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053" y="295835"/>
            <a:ext cx="6905643" cy="626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40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AEE6FF-7DA4-4B91-8631-82452674F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344" y="1057432"/>
            <a:ext cx="10308669" cy="474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34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420E4-CF11-4C0F-B691-52620312E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258" y="0"/>
            <a:ext cx="10515600" cy="1325563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508090-763E-41D1-BC44-2573D5F95D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69258" y="1144670"/>
                <a:ext cx="10515600" cy="4351338"/>
              </a:xfrm>
            </p:spPr>
            <p:txBody>
              <a:bodyPr/>
              <a:lstStyle/>
              <a:p>
                <a:r>
                  <a:rPr lang="en-US" dirty="0"/>
                  <a:t>Parameters range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±6%</m:t>
                    </m:r>
                  </m:oMath>
                </a14:m>
                <a:endParaRPr lang="en-US" dirty="0"/>
              </a:p>
              <a:p>
                <a:r>
                  <a:rPr lang="en-US" dirty="0"/>
                  <a:t>10k points processed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~3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dirty="0"/>
              </a:p>
              <a:p>
                <a:r>
                  <a:rPr lang="en-US" dirty="0"/>
                  <a:t>Benchmarking done on mesh datasets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508090-763E-41D1-BC44-2573D5F95D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9258" y="1144670"/>
                <a:ext cx="10515600" cy="4351338"/>
              </a:xfrm>
              <a:blipFill>
                <a:blip r:embed="rId2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F0139E0-E4C5-42A6-8431-612A405CA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557" y="2803712"/>
            <a:ext cx="4734285" cy="360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391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3A68F-0486-41D6-938F-0B992D2AB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6B4111D-B564-497A-8A95-D94BB3E02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Semantic parts with concavities are segmented</a:t>
            </a:r>
          </a:p>
          <a:p>
            <a:r>
              <a:rPr lang="en-US" dirty="0"/>
              <a:t>Lack of data impacts volumetric profile</a:t>
            </a:r>
          </a:p>
          <a:p>
            <a:r>
              <a:rPr lang="en-US" dirty="0"/>
              <a:t>Thin structures have low internal visibility</a:t>
            </a:r>
          </a:p>
          <a:p>
            <a:r>
              <a:rPr lang="en-US" dirty="0"/>
              <a:t>Heuristic approach requires good parameters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315ECB-FC59-417C-A870-A98DA1B3C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7376" y="2053304"/>
            <a:ext cx="30556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31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5BC7F-D721-45EC-85CB-003F7F909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971" y="2766218"/>
            <a:ext cx="2947147" cy="1325563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954197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AEDFF-3A0D-4CA2-8D74-E964114F8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FC6C3-AD21-4ED2-B4BB-BEDC0C7CE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Segmentation of </a:t>
            </a:r>
            <a:r>
              <a:rPr lang="en-US" b="1" dirty="0"/>
              <a:t>point clouds</a:t>
            </a:r>
            <a:r>
              <a:rPr lang="en-US" dirty="0"/>
              <a:t> in semantic </a:t>
            </a:r>
            <a:r>
              <a:rPr lang="en-US" b="1" dirty="0"/>
              <a:t>parts</a:t>
            </a:r>
          </a:p>
        </p:txBody>
      </p:sp>
      <p:pic>
        <p:nvPicPr>
          <p:cNvPr id="4" name="Picture 3" descr="recon.png">
            <a:extLst>
              <a:ext uri="{FF2B5EF4-FFF2-40B4-BE49-F238E27FC236}">
                <a16:creationId xmlns:a16="http://schemas.microsoft.com/office/drawing/2014/main" id="{8AF7ABD7-78A1-448D-8C6F-0A7324EEB6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3726" y="1880839"/>
            <a:ext cx="4556287" cy="4556287"/>
          </a:xfrm>
          <a:prstGeom prst="rect">
            <a:avLst/>
          </a:prstGeom>
        </p:spPr>
      </p:pic>
      <p:pic>
        <p:nvPicPr>
          <p:cNvPr id="5" name="Picture 4" descr="Plane_01.png">
            <a:extLst>
              <a:ext uri="{FF2B5EF4-FFF2-40B4-BE49-F238E27FC236}">
                <a16:creationId xmlns:a16="http://schemas.microsoft.com/office/drawing/2014/main" id="{81EC0CFF-FD3E-40D2-B8B9-5438A2C35A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64931" y="1880839"/>
            <a:ext cx="4556287" cy="4556287"/>
          </a:xfrm>
          <a:prstGeom prst="rect">
            <a:avLst/>
          </a:prstGeom>
        </p:spPr>
      </p:pic>
      <p:sp>
        <p:nvSpPr>
          <p:cNvPr id="6" name="Circular Arrow 6">
            <a:extLst>
              <a:ext uri="{FF2B5EF4-FFF2-40B4-BE49-F238E27FC236}">
                <a16:creationId xmlns:a16="http://schemas.microsoft.com/office/drawing/2014/main" id="{1F34EEE1-65B2-411C-A246-226CC43262B4}"/>
              </a:ext>
            </a:extLst>
          </p:cNvPr>
          <p:cNvSpPr/>
          <p:nvPr/>
        </p:nvSpPr>
        <p:spPr>
          <a:xfrm>
            <a:off x="5229622" y="3455887"/>
            <a:ext cx="2016224" cy="1656184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e-I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725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77E7B-BB89-4429-9A6B-1FD44B87B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41" y="0"/>
            <a:ext cx="10515600" cy="1325563"/>
          </a:xfrm>
        </p:spPr>
        <p:txBody>
          <a:bodyPr/>
          <a:lstStyle/>
          <a:p>
            <a:r>
              <a:rPr lang="en-US" dirty="0"/>
              <a:t>Related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B7737-3321-44D2-8147-416C401E4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941" y="1146547"/>
            <a:ext cx="10515600" cy="5328211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Mesh Segmentation</a:t>
            </a:r>
            <a:r>
              <a:rPr lang="en-US" dirty="0"/>
              <a:t>:</a:t>
            </a:r>
          </a:p>
          <a:p>
            <a:r>
              <a:rPr lang="en-US" dirty="0"/>
              <a:t>(Parametric) Randomized Cuts </a:t>
            </a:r>
            <a:r>
              <a:rPr lang="en-US" sz="1800" i="1" dirty="0"/>
              <a:t>[</a:t>
            </a:r>
            <a:r>
              <a:rPr lang="en-US" sz="1800" i="1" dirty="0" err="1"/>
              <a:t>Golovinskiy</a:t>
            </a:r>
            <a:r>
              <a:rPr lang="en-US" sz="1800" i="1" dirty="0"/>
              <a:t> and Funkhouser 2008</a:t>
            </a:r>
            <a:r>
              <a:rPr lang="en-US" sz="2000" i="1" dirty="0"/>
              <a:t>]</a:t>
            </a:r>
            <a:endParaRPr lang="en-US" i="1" dirty="0"/>
          </a:p>
          <a:p>
            <a:r>
              <a:rPr lang="en-US" dirty="0"/>
              <a:t>(Non-Parametric) Concavity-Aware Fields </a:t>
            </a:r>
            <a:r>
              <a:rPr lang="en-US" sz="1800" i="1" dirty="0"/>
              <a:t>[Au et al. 2012]</a:t>
            </a:r>
            <a:r>
              <a:rPr lang="en-US" sz="2400" dirty="0"/>
              <a:t> 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Point Clouds</a:t>
            </a:r>
            <a:r>
              <a:rPr lang="en-US" dirty="0"/>
              <a:t>: (Completion) Primitive Fitting </a:t>
            </a:r>
            <a:r>
              <a:rPr lang="en-US" sz="1800" i="1" dirty="0"/>
              <a:t>[Lafarge et al. 2013]</a:t>
            </a:r>
            <a:endParaRPr lang="en-US" sz="2400" i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Machine Learning</a:t>
            </a:r>
            <a:r>
              <a:rPr lang="en-US" dirty="0"/>
              <a:t>: (Co-, Joint, Supervised) Segmentation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Convex Decomposition</a:t>
            </a:r>
            <a:r>
              <a:rPr lang="en-US" dirty="0"/>
              <a:t>:  Weakly convex components </a:t>
            </a:r>
            <a:r>
              <a:rPr lang="en-US" sz="1800" i="1" dirty="0"/>
              <a:t>[</a:t>
            </a:r>
            <a:r>
              <a:rPr lang="en-US" sz="1800" i="1" dirty="0" err="1"/>
              <a:t>Asafi</a:t>
            </a:r>
            <a:r>
              <a:rPr lang="en-US" sz="1800" i="1" dirty="0"/>
              <a:t> 2013]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31474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9E524-65A4-4BC6-B16A-3B4834ECF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0"/>
            <a:ext cx="10515600" cy="1325563"/>
          </a:xfrm>
        </p:spPr>
        <p:txBody>
          <a:bodyPr/>
          <a:lstStyle/>
          <a:p>
            <a:r>
              <a:rPr lang="en-US" dirty="0"/>
              <a:t>Contribution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0C496-F91B-454E-A2DC-601115A13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r>
              <a:rPr lang="en-US" dirty="0"/>
              <a:t>Non-Parametric segmentation</a:t>
            </a:r>
          </a:p>
          <a:p>
            <a:r>
              <a:rPr lang="en-US" dirty="0"/>
              <a:t>Incomplete orientated point-clouds</a:t>
            </a:r>
          </a:p>
          <a:p>
            <a:r>
              <a:rPr lang="en-US" dirty="0"/>
              <a:t>No intermediate representations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5D44BD-BE6F-48D7-9914-DA4564A1A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858" y="704419"/>
            <a:ext cx="2710300" cy="55213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F045A4-26A2-432D-BB4E-6028B12C1E8D}"/>
              </a:ext>
            </a:extLst>
          </p:cNvPr>
          <p:cNvSpPr/>
          <p:nvPr/>
        </p:nvSpPr>
        <p:spPr>
          <a:xfrm>
            <a:off x="3222428" y="4727506"/>
            <a:ext cx="364420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/>
              <a:t>Weak Convexity </a:t>
            </a:r>
          </a:p>
          <a:p>
            <a:pPr algn="ctr"/>
            <a:r>
              <a:rPr lang="en-US" sz="3600" dirty="0"/>
              <a:t>+ </a:t>
            </a:r>
          </a:p>
          <a:p>
            <a:pPr algn="ctr"/>
            <a:r>
              <a:rPr lang="en-US" sz="3600" b="1" dirty="0"/>
              <a:t>Volumetric Profile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45B51-3ECB-4B3A-978A-82D9DB17B86B}"/>
              </a:ext>
            </a:extLst>
          </p:cNvPr>
          <p:cNvSpPr/>
          <p:nvPr/>
        </p:nvSpPr>
        <p:spPr>
          <a:xfrm>
            <a:off x="-175529" y="3498943"/>
            <a:ext cx="104401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800" dirty="0">
                <a:solidFill>
                  <a:srgbClr val="00002C"/>
                </a:solidFill>
              </a:rPr>
              <a:t>“Part boundaries are perceived at the concavities of shape”</a:t>
            </a:r>
          </a:p>
          <a:p>
            <a:pPr algn="ctr"/>
            <a:r>
              <a:rPr lang="en-CA" sz="2800" dirty="0">
                <a:solidFill>
                  <a:srgbClr val="00002C"/>
                </a:solidFill>
              </a:rPr>
              <a:t> </a:t>
            </a:r>
            <a:r>
              <a:rPr lang="en-CA" i="1" dirty="0">
                <a:solidFill>
                  <a:srgbClr val="00002C"/>
                </a:solidFill>
              </a:rPr>
              <a:t>[Hoffman and Richards 1984]</a:t>
            </a:r>
          </a:p>
        </p:txBody>
      </p:sp>
    </p:spTree>
    <p:extLst>
      <p:ext uri="{BB962C8B-B14F-4D97-AF65-F5344CB8AC3E}">
        <p14:creationId xmlns:p14="http://schemas.microsoft.com/office/powerpoint/2010/main" val="2221726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B56E4-6A25-413A-ABE9-20A258B8F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325" y="18255"/>
            <a:ext cx="10515600" cy="1325563"/>
          </a:xfrm>
        </p:spPr>
        <p:txBody>
          <a:bodyPr/>
          <a:lstStyle/>
          <a:p>
            <a:r>
              <a:rPr lang="en-US" dirty="0"/>
              <a:t>Step: Weakly Convex Regions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9CC3F4-A2D4-4F32-A16F-8B9CBDB0968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6324" y="1173443"/>
                <a:ext cx="11575676" cy="4351338"/>
              </a:xfrm>
            </p:spPr>
            <p:txBody>
              <a:bodyPr/>
              <a:lstStyle/>
              <a:p>
                <a:r>
                  <a:rPr lang="en-US" dirty="0"/>
                  <a:t>Point sets grouped in components</a:t>
                </a:r>
              </a:p>
              <a:p>
                <a:r>
                  <a:rPr lang="en-US" dirty="0"/>
                  <a:t>Mutual patch visibility above threshold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/>
              </a:p>
              <a:p>
                <a:r>
                  <a:rPr lang="en-US" dirty="0"/>
                  <a:t>Components are fused from smaller patches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9CC3F4-A2D4-4F32-A16F-8B9CBDB096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6324" y="1173443"/>
                <a:ext cx="11575676" cy="4351338"/>
              </a:xfrm>
              <a:blipFill>
                <a:blip r:embed="rId2"/>
                <a:stretch>
                  <a:fillRect l="-948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1A562A72-542C-4424-979F-4E38D1D02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050" y="3194307"/>
            <a:ext cx="4322950" cy="7824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AAF279-B814-4984-8DF7-37D2B11F5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3623" y="2067005"/>
            <a:ext cx="1405585" cy="42223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643A3D-2B1B-418D-AFF2-91B33BBE5D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0911" y="2095634"/>
            <a:ext cx="1459920" cy="419374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D5A0AA58-9FE0-4946-8D28-2B69200B81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81951" y="5324739"/>
                <a:ext cx="10293725" cy="100498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i="1" dirty="0"/>
                  <a:t>Iterative merging with decreasing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i="1" dirty="0"/>
              </a:p>
            </p:txBody>
          </p:sp>
        </mc:Choice>
        <mc:Fallback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D5A0AA58-9FE0-4946-8D28-2B69200B8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1951" y="5324739"/>
                <a:ext cx="10293725" cy="1004981"/>
              </a:xfrm>
              <a:prstGeom prst="rect">
                <a:avLst/>
              </a:prstGeom>
              <a:blipFill>
                <a:blip r:embed="rId6"/>
                <a:stretch>
                  <a:fillRect l="-1184" t="-9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8298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B56E4-6A25-413A-ABE9-20A258B8F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325" y="18255"/>
            <a:ext cx="10515600" cy="1325563"/>
          </a:xfrm>
        </p:spPr>
        <p:txBody>
          <a:bodyPr/>
          <a:lstStyle/>
          <a:p>
            <a:r>
              <a:rPr lang="en-US" dirty="0"/>
              <a:t>Step: Volumetric Profile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CC3F4-A2D4-4F32-A16F-8B9CBDB09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325" y="1200337"/>
            <a:ext cx="10515600" cy="4351338"/>
          </a:xfrm>
        </p:spPr>
        <p:txBody>
          <a:bodyPr/>
          <a:lstStyle/>
          <a:p>
            <a:r>
              <a:rPr lang="en-US" dirty="0"/>
              <a:t>Component points contribute an SDF value</a:t>
            </a:r>
          </a:p>
          <a:p>
            <a:r>
              <a:rPr lang="en-US" dirty="0"/>
              <a:t>Volumetric signature is the histogram of SDF</a:t>
            </a:r>
          </a:p>
          <a:p>
            <a:r>
              <a:rPr lang="en-US" dirty="0"/>
              <a:t>Pairwise dissimilarity between distributions</a:t>
            </a:r>
          </a:p>
          <a:p>
            <a:r>
              <a:rPr lang="en-US" dirty="0"/>
              <a:t>Convexity seams included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466B0C-DAD6-4DFB-B512-4402A752F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160" y="4460064"/>
            <a:ext cx="5598936" cy="21832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9B9220-3A97-4814-AA26-E37519333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649" y="3508749"/>
            <a:ext cx="4101714" cy="568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E2E182-2AB4-4C04-9789-02471A0A1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035" y="1486711"/>
            <a:ext cx="1186889" cy="32114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FBE825-C44A-4BD9-BDB7-879E9AB79A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8620" y="1428092"/>
            <a:ext cx="1186889" cy="332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26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76CF1-E225-46CC-A733-3BCB779C7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364" y="0"/>
            <a:ext cx="10515600" cy="1325563"/>
          </a:xfrm>
        </p:spPr>
        <p:txBody>
          <a:bodyPr/>
          <a:lstStyle/>
          <a:p>
            <a:r>
              <a:rPr lang="en-US" dirty="0"/>
              <a:t>Some non-parametric details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D4A6EC-B5B1-4672-B0CC-B5F35FFD2E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2364" y="1253331"/>
                <a:ext cx="10515600" cy="4351338"/>
              </a:xfrm>
            </p:spPr>
            <p:txBody>
              <a:bodyPr/>
              <a:lstStyle/>
              <a:p>
                <a:r>
                  <a:rPr lang="en-US" dirty="0"/>
                  <a:t>Patches fused iteratively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−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𝑣𝑖𝑠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−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/>
              </a:p>
              <a:p>
                <a:r>
                  <a:rPr lang="en-US" dirty="0"/>
                  <a:t>Volumetric signature sampling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𝑣𝑜𝑙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 −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r>
                  <a:rPr lang="en-US" dirty="0">
                    <a:ea typeface="Cambria Math" panose="02040503050406030204" pitchFamily="18" charset="0"/>
                  </a:rPr>
                  <a:t>Convexity seams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b="0" dirty="0">
                    <a:ea typeface="Cambria Math" panose="02040503050406030204" pitchFamily="18" charset="0"/>
                  </a:rPr>
                  <a:t>Graph-cut Boundary optimization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1.5 −0.1 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D4A6EC-B5B1-4672-B0CC-B5F35FFD2E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2364" y="1253331"/>
                <a:ext cx="10515600" cy="4351338"/>
              </a:xfrm>
              <a:blipFill>
                <a:blip r:embed="rId2"/>
                <a:stretch>
                  <a:fillRect l="-1043" t="-2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2263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BE53A-1E7A-4C3F-B1BE-AA5F9B169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2BE735-3DAD-467E-98DB-FB2DD40A5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222" y="2113109"/>
            <a:ext cx="2611018" cy="37459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5A4796-D571-4FD4-B54E-6805B2647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5959" y="2036068"/>
            <a:ext cx="2563153" cy="38230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17941A-2598-4DB7-B9BC-1925DBE3C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4184" y="2211000"/>
            <a:ext cx="3095625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28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2B7E18-D169-407D-B571-8BD5F427E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076" y="435617"/>
            <a:ext cx="6770818" cy="612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817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254</Words>
  <Application>Microsoft Office PowerPoint</Application>
  <PresentationFormat>Widescreen</PresentationFormat>
  <Paragraphs>53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Cambria Math</vt:lpstr>
      <vt:lpstr>Office Theme</vt:lpstr>
      <vt:lpstr>Shape Segmentation by Approximate Convexity Analysis</vt:lpstr>
      <vt:lpstr>Problem</vt:lpstr>
      <vt:lpstr>Related Work</vt:lpstr>
      <vt:lpstr>Contribution</vt:lpstr>
      <vt:lpstr>Step: Weakly Convex Regions</vt:lpstr>
      <vt:lpstr>Step: Volumetric Profile</vt:lpstr>
      <vt:lpstr>Some non-parametric details</vt:lpstr>
      <vt:lpstr>Results</vt:lpstr>
      <vt:lpstr>PowerPoint Presentation</vt:lpstr>
      <vt:lpstr>PowerPoint Presentation</vt:lpstr>
      <vt:lpstr>PowerPoint Presentation</vt:lpstr>
      <vt:lpstr>Results</vt:lpstr>
      <vt:lpstr>Limitations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Shape Segmentation by Approximate Convexity Analysis</dc:title>
  <dc:creator>edoardo dominici</dc:creator>
  <cp:lastModifiedBy>edoardo dominici</cp:lastModifiedBy>
  <cp:revision>12</cp:revision>
  <dcterms:created xsi:type="dcterms:W3CDTF">2018-11-05T17:13:23Z</dcterms:created>
  <dcterms:modified xsi:type="dcterms:W3CDTF">2018-11-05T19:21:12Z</dcterms:modified>
</cp:coreProperties>
</file>