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58" r:id="rId4"/>
    <p:sldId id="259" r:id="rId5"/>
    <p:sldId id="262" r:id="rId6"/>
    <p:sldId id="267" r:id="rId7"/>
    <p:sldId id="268" r:id="rId8"/>
    <p:sldId id="261" r:id="rId9"/>
    <p:sldId id="270" r:id="rId10"/>
    <p:sldId id="269" r:id="rId11"/>
    <p:sldId id="271" r:id="rId12"/>
    <p:sldId id="272" r:id="rId13"/>
    <p:sldId id="266" r:id="rId14"/>
    <p:sldId id="278" r:id="rId15"/>
    <p:sldId id="273" r:id="rId16"/>
    <p:sldId id="274" r:id="rId17"/>
    <p:sldId id="275" r:id="rId18"/>
    <p:sldId id="276" r:id="rId19"/>
    <p:sldId id="279" r:id="rId20"/>
    <p:sldId id="265" r:id="rId21"/>
    <p:sldId id="277" r:id="rId2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3" autoAdjust="0"/>
    <p:restoredTop sz="78079" autoAdjust="0"/>
  </p:normalViewPr>
  <p:slideViewPr>
    <p:cSldViewPr snapToGrid="0">
      <p:cViewPr varScale="1">
        <p:scale>
          <a:sx n="68" d="100"/>
          <a:sy n="68" d="100"/>
        </p:scale>
        <p:origin x="112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BA535C-7BDA-4F95-87B3-5B6A2C6B0D44}" type="datetimeFigureOut">
              <a:rPr lang="zh-CN" altLang="en-US" smtClean="0"/>
              <a:t>2018/10/14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5EBC20-B085-49BD-8522-3D56BCFE9D1A}" type="slidenum">
              <a:rPr lang="zh-CN" altLang="en-US" smtClean="0"/>
              <a:t>‹#›</a:t>
            </a:fld>
            <a:endParaRPr lang="zh-CN" altLang="en-US"/>
          </a:p>
        </p:txBody>
      </p:sp>
    </p:spTree>
    <p:extLst>
      <p:ext uri="{BB962C8B-B14F-4D97-AF65-F5344CB8AC3E}">
        <p14:creationId xmlns:p14="http://schemas.microsoft.com/office/powerpoint/2010/main" val="3032326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Traditional garment design is a complex process. </a:t>
            </a:r>
            <a:r>
              <a:rPr lang="en-US" altLang="zh-CN" sz="1200" b="0" i="0" u="none" strike="noStrike" kern="1200" baseline="0" dirty="0" smtClean="0">
                <a:solidFill>
                  <a:schemeClr val="tx1"/>
                </a:solidFill>
                <a:latin typeface="+mn-lt"/>
                <a:ea typeface="+mn-ea"/>
                <a:cs typeface="+mn-cs"/>
              </a:rPr>
              <a:t>Starting with initial 2D sketches of the desired garment, the designer creates the necessary flat sewing patterns which are then stitched together into a garment. </a:t>
            </a:r>
            <a:endParaRPr lang="zh-CN" altLang="en-US" dirty="0"/>
          </a:p>
        </p:txBody>
      </p:sp>
      <p:sp>
        <p:nvSpPr>
          <p:cNvPr id="4" name="灯片编号占位符 3"/>
          <p:cNvSpPr>
            <a:spLocks noGrp="1"/>
          </p:cNvSpPr>
          <p:nvPr>
            <p:ph type="sldNum" sz="quarter" idx="10"/>
          </p:nvPr>
        </p:nvSpPr>
        <p:spPr/>
        <p:txBody>
          <a:bodyPr/>
          <a:lstStyle/>
          <a:p>
            <a:fld id="{CC5EBC20-B085-49BD-8522-3D56BCFE9D1A}" type="slidenum">
              <a:rPr lang="zh-CN" altLang="en-US" smtClean="0"/>
              <a:t>3</a:t>
            </a:fld>
            <a:endParaRPr lang="zh-CN" altLang="en-US"/>
          </a:p>
        </p:txBody>
      </p:sp>
    </p:spTree>
    <p:extLst>
      <p:ext uri="{BB962C8B-B14F-4D97-AF65-F5344CB8AC3E}">
        <p14:creationId xmlns:p14="http://schemas.microsoft.com/office/powerpoint/2010/main" val="18294725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They</a:t>
            </a:r>
            <a:r>
              <a:rPr lang="en-US" altLang="zh-CN" baseline="0" dirty="0" smtClean="0"/>
              <a:t> train a Siamese network to learn an embedding of draped garment shape, which make the distance between a pair of draped garments in this learned embedding space is similar to the distance between the HOG features of the corresponding sketches. Using this embedding, the problem can be simply formulated as this, </a:t>
            </a:r>
            <a:endParaRPr lang="zh-CN" altLang="en-US" dirty="0"/>
          </a:p>
        </p:txBody>
      </p:sp>
      <p:sp>
        <p:nvSpPr>
          <p:cNvPr id="4" name="灯片编号占位符 3"/>
          <p:cNvSpPr>
            <a:spLocks noGrp="1"/>
          </p:cNvSpPr>
          <p:nvPr>
            <p:ph type="sldNum" sz="quarter" idx="10"/>
          </p:nvPr>
        </p:nvSpPr>
        <p:spPr/>
        <p:txBody>
          <a:bodyPr/>
          <a:lstStyle/>
          <a:p>
            <a:fld id="{CC5EBC20-B085-49BD-8522-3D56BCFE9D1A}" type="slidenum">
              <a:rPr lang="zh-CN" altLang="en-US" smtClean="0"/>
              <a:t>12</a:t>
            </a:fld>
            <a:endParaRPr lang="zh-CN" altLang="en-US"/>
          </a:p>
        </p:txBody>
      </p:sp>
    </p:spTree>
    <p:extLst>
      <p:ext uri="{BB962C8B-B14F-4D97-AF65-F5344CB8AC3E}">
        <p14:creationId xmlns:p14="http://schemas.microsoft.com/office/powerpoint/2010/main" val="9927580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These are the results for the</a:t>
            </a:r>
            <a:r>
              <a:rPr lang="en-US" altLang="zh-CN" baseline="0" dirty="0" smtClean="0"/>
              <a:t> method, they closely resemble the simulation results.</a:t>
            </a:r>
            <a:endParaRPr lang="zh-CN" altLang="en-US" dirty="0"/>
          </a:p>
        </p:txBody>
      </p:sp>
      <p:sp>
        <p:nvSpPr>
          <p:cNvPr id="4" name="灯片编号占位符 3"/>
          <p:cNvSpPr>
            <a:spLocks noGrp="1"/>
          </p:cNvSpPr>
          <p:nvPr>
            <p:ph type="sldNum" sz="quarter" idx="10"/>
          </p:nvPr>
        </p:nvSpPr>
        <p:spPr/>
        <p:txBody>
          <a:bodyPr/>
          <a:lstStyle/>
          <a:p>
            <a:fld id="{CC5EBC20-B085-49BD-8522-3D56BCFE9D1A}" type="slidenum">
              <a:rPr lang="zh-CN" altLang="en-US" smtClean="0"/>
              <a:t>13</a:t>
            </a:fld>
            <a:endParaRPr lang="zh-CN" altLang="en-US"/>
          </a:p>
        </p:txBody>
      </p:sp>
    </p:spTree>
    <p:extLst>
      <p:ext uri="{BB962C8B-B14F-4D97-AF65-F5344CB8AC3E}">
        <p14:creationId xmlns:p14="http://schemas.microsoft.com/office/powerpoint/2010/main" val="28578326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These</a:t>
            </a:r>
            <a:r>
              <a:rPr lang="en-US" altLang="zh-CN" baseline="0" dirty="0" smtClean="0"/>
              <a:t> show that their results can capture the folds plausibly, these are the nearest neighbor sketch retrieved from their database.</a:t>
            </a:r>
            <a:endParaRPr lang="zh-CN" altLang="en-US" dirty="0"/>
          </a:p>
        </p:txBody>
      </p:sp>
      <p:sp>
        <p:nvSpPr>
          <p:cNvPr id="4" name="灯片编号占位符 3"/>
          <p:cNvSpPr>
            <a:spLocks noGrp="1"/>
          </p:cNvSpPr>
          <p:nvPr>
            <p:ph type="sldNum" sz="quarter" idx="10"/>
          </p:nvPr>
        </p:nvSpPr>
        <p:spPr/>
        <p:txBody>
          <a:bodyPr/>
          <a:lstStyle/>
          <a:p>
            <a:fld id="{CC5EBC20-B085-49BD-8522-3D56BCFE9D1A}" type="slidenum">
              <a:rPr lang="zh-CN" altLang="en-US" smtClean="0"/>
              <a:t>14</a:t>
            </a:fld>
            <a:endParaRPr lang="zh-CN" altLang="en-US"/>
          </a:p>
        </p:txBody>
      </p:sp>
    </p:spTree>
    <p:extLst>
      <p:ext uri="{BB962C8B-B14F-4D97-AF65-F5344CB8AC3E}">
        <p14:creationId xmlns:p14="http://schemas.microsoft.com/office/powerpoint/2010/main" val="6782204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They</a:t>
            </a:r>
            <a:r>
              <a:rPr lang="en-US" altLang="zh-CN" baseline="0" dirty="0" smtClean="0"/>
              <a:t> also test on images by letting users to draw the corresponding sketch and feed it into their system.</a:t>
            </a:r>
            <a:endParaRPr lang="zh-CN" altLang="en-US" dirty="0"/>
          </a:p>
        </p:txBody>
      </p:sp>
      <p:sp>
        <p:nvSpPr>
          <p:cNvPr id="4" name="灯片编号占位符 3"/>
          <p:cNvSpPr>
            <a:spLocks noGrp="1"/>
          </p:cNvSpPr>
          <p:nvPr>
            <p:ph type="sldNum" sz="quarter" idx="10"/>
          </p:nvPr>
        </p:nvSpPr>
        <p:spPr/>
        <p:txBody>
          <a:bodyPr/>
          <a:lstStyle/>
          <a:p>
            <a:fld id="{CC5EBC20-B085-49BD-8522-3D56BCFE9D1A}" type="slidenum">
              <a:rPr lang="zh-CN" altLang="en-US" smtClean="0"/>
              <a:t>15</a:t>
            </a:fld>
            <a:endParaRPr lang="zh-CN" altLang="en-US"/>
          </a:p>
        </p:txBody>
      </p:sp>
    </p:spTree>
    <p:extLst>
      <p:ext uri="{BB962C8B-B14F-4D97-AF65-F5344CB8AC3E}">
        <p14:creationId xmlns:p14="http://schemas.microsoft.com/office/powerpoint/2010/main" val="31922746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These are the results</a:t>
            </a:r>
            <a:r>
              <a:rPr lang="en-US" altLang="zh-CN" baseline="0" dirty="0" smtClean="0"/>
              <a:t> of garment retargeting.</a:t>
            </a:r>
            <a:endParaRPr lang="zh-CN" altLang="en-US" dirty="0"/>
          </a:p>
        </p:txBody>
      </p:sp>
      <p:sp>
        <p:nvSpPr>
          <p:cNvPr id="4" name="灯片编号占位符 3"/>
          <p:cNvSpPr>
            <a:spLocks noGrp="1"/>
          </p:cNvSpPr>
          <p:nvPr>
            <p:ph type="sldNum" sz="quarter" idx="10"/>
          </p:nvPr>
        </p:nvSpPr>
        <p:spPr/>
        <p:txBody>
          <a:bodyPr/>
          <a:lstStyle/>
          <a:p>
            <a:fld id="{CC5EBC20-B085-49BD-8522-3D56BCFE9D1A}" type="slidenum">
              <a:rPr lang="zh-CN" altLang="en-US" smtClean="0"/>
              <a:t>16</a:t>
            </a:fld>
            <a:endParaRPr lang="zh-CN" altLang="en-US"/>
          </a:p>
        </p:txBody>
      </p:sp>
    </p:spTree>
    <p:extLst>
      <p:ext uri="{BB962C8B-B14F-4D97-AF65-F5344CB8AC3E}">
        <p14:creationId xmlns:p14="http://schemas.microsoft.com/office/powerpoint/2010/main" val="25895332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Here</a:t>
            </a:r>
            <a:r>
              <a:rPr lang="en-US" altLang="zh-CN" baseline="0" dirty="0" smtClean="0"/>
              <a:t> are the results of embedding, so the similar garment sketch are also similar in the embedding space which would be very helpful for </a:t>
            </a:r>
            <a:r>
              <a:rPr lang="en-US" altLang="zh-CN" baseline="0" dirty="0" err="1" smtClean="0"/>
              <a:t>retargetting</a:t>
            </a:r>
            <a:r>
              <a:rPr lang="en-US" altLang="zh-CN" baseline="0" dirty="0" smtClean="0"/>
              <a:t>.</a:t>
            </a:r>
            <a:endParaRPr lang="zh-CN" altLang="en-US" dirty="0"/>
          </a:p>
        </p:txBody>
      </p:sp>
      <p:sp>
        <p:nvSpPr>
          <p:cNvPr id="4" name="灯片编号占位符 3"/>
          <p:cNvSpPr>
            <a:spLocks noGrp="1"/>
          </p:cNvSpPr>
          <p:nvPr>
            <p:ph type="sldNum" sz="quarter" idx="10"/>
          </p:nvPr>
        </p:nvSpPr>
        <p:spPr/>
        <p:txBody>
          <a:bodyPr/>
          <a:lstStyle/>
          <a:p>
            <a:fld id="{CC5EBC20-B085-49BD-8522-3D56BCFE9D1A}" type="slidenum">
              <a:rPr lang="zh-CN" altLang="en-US" smtClean="0"/>
              <a:t>17</a:t>
            </a:fld>
            <a:endParaRPr lang="zh-CN" altLang="en-US"/>
          </a:p>
        </p:txBody>
      </p:sp>
    </p:spTree>
    <p:extLst>
      <p:ext uri="{BB962C8B-B14F-4D97-AF65-F5344CB8AC3E}">
        <p14:creationId xmlns:p14="http://schemas.microsoft.com/office/powerpoint/2010/main" val="22042566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They also developed a user</a:t>
            </a:r>
            <a:r>
              <a:rPr lang="en-US" altLang="zh-CN" baseline="0" dirty="0" smtClean="0"/>
              <a:t> interface which allow the user to edit and visualize </a:t>
            </a:r>
            <a:endParaRPr lang="zh-CN" altLang="en-US" dirty="0"/>
          </a:p>
        </p:txBody>
      </p:sp>
      <p:sp>
        <p:nvSpPr>
          <p:cNvPr id="4" name="灯片编号占位符 3"/>
          <p:cNvSpPr>
            <a:spLocks noGrp="1"/>
          </p:cNvSpPr>
          <p:nvPr>
            <p:ph type="sldNum" sz="quarter" idx="10"/>
          </p:nvPr>
        </p:nvSpPr>
        <p:spPr/>
        <p:txBody>
          <a:bodyPr/>
          <a:lstStyle/>
          <a:p>
            <a:fld id="{CC5EBC20-B085-49BD-8522-3D56BCFE9D1A}" type="slidenum">
              <a:rPr lang="zh-CN" altLang="en-US" smtClean="0"/>
              <a:t>18</a:t>
            </a:fld>
            <a:endParaRPr lang="zh-CN" altLang="en-US"/>
          </a:p>
        </p:txBody>
      </p:sp>
    </p:spTree>
    <p:extLst>
      <p:ext uri="{BB962C8B-B14F-4D97-AF65-F5344CB8AC3E}">
        <p14:creationId xmlns:p14="http://schemas.microsoft.com/office/powerpoint/2010/main" val="34403511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C5EBC20-B085-49BD-8522-3D56BCFE9D1A}" type="slidenum">
              <a:rPr lang="zh-CN" altLang="en-US" smtClean="0"/>
              <a:t>19</a:t>
            </a:fld>
            <a:endParaRPr lang="zh-CN" altLang="en-US"/>
          </a:p>
        </p:txBody>
      </p:sp>
    </p:spTree>
    <p:extLst>
      <p:ext uri="{BB962C8B-B14F-4D97-AF65-F5344CB8AC3E}">
        <p14:creationId xmlns:p14="http://schemas.microsoft.com/office/powerpoint/2010/main" val="1819784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i="0" u="none" strike="noStrike" kern="1200" baseline="0" dirty="0" smtClean="0">
                <a:solidFill>
                  <a:schemeClr val="tx1"/>
                </a:solidFill>
                <a:latin typeface="+mn-lt"/>
                <a:ea typeface="+mn-ea"/>
                <a:cs typeface="+mn-cs"/>
              </a:rPr>
              <a:t>To help with the designer, there are some existing physical draping or physics-draped simulation  methods which are formed into professional </a:t>
            </a:r>
            <a:endParaRPr lang="zh-CN" altLang="en-US" dirty="0" smtClean="0"/>
          </a:p>
          <a:p>
            <a:r>
              <a:rPr lang="en-US" altLang="zh-CN" baseline="0" dirty="0" smtClean="0"/>
              <a:t> tools in industry.</a:t>
            </a:r>
            <a:endParaRPr lang="zh-CN" altLang="en-US" dirty="0"/>
          </a:p>
        </p:txBody>
      </p:sp>
      <p:sp>
        <p:nvSpPr>
          <p:cNvPr id="4" name="灯片编号占位符 3"/>
          <p:cNvSpPr>
            <a:spLocks noGrp="1"/>
          </p:cNvSpPr>
          <p:nvPr>
            <p:ph type="sldNum" sz="quarter" idx="10"/>
          </p:nvPr>
        </p:nvSpPr>
        <p:spPr/>
        <p:txBody>
          <a:bodyPr/>
          <a:lstStyle/>
          <a:p>
            <a:fld id="{CC5EBC20-B085-49BD-8522-3D56BCFE9D1A}" type="slidenum">
              <a:rPr lang="zh-CN" altLang="en-US" smtClean="0"/>
              <a:t>4</a:t>
            </a:fld>
            <a:endParaRPr lang="zh-CN" altLang="en-US"/>
          </a:p>
        </p:txBody>
      </p:sp>
    </p:spTree>
    <p:extLst>
      <p:ext uri="{BB962C8B-B14F-4D97-AF65-F5344CB8AC3E}">
        <p14:creationId xmlns:p14="http://schemas.microsoft.com/office/powerpoint/2010/main" val="618641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 research community</a:t>
            </a:r>
            <a:r>
              <a:rPr lang="en-US" altLang="zh-CN" baseline="0" dirty="0" smtClean="0"/>
              <a:t> also tried a lot to propose alternative computational tools. For example, this work focuses on automatically parsing 2D garment patterns to 3D, this work allow user to draw strokes on the  3d draped garment to denote different types of folds. This work directly infer 3d shapes from 3d sketches.</a:t>
            </a:r>
            <a:endParaRPr lang="zh-CN" altLang="en-US" dirty="0"/>
          </a:p>
        </p:txBody>
      </p:sp>
      <p:sp>
        <p:nvSpPr>
          <p:cNvPr id="4" name="灯片编号占位符 3"/>
          <p:cNvSpPr>
            <a:spLocks noGrp="1"/>
          </p:cNvSpPr>
          <p:nvPr>
            <p:ph type="sldNum" sz="quarter" idx="10"/>
          </p:nvPr>
        </p:nvSpPr>
        <p:spPr/>
        <p:txBody>
          <a:bodyPr/>
          <a:lstStyle/>
          <a:p>
            <a:fld id="{CC5EBC20-B085-49BD-8522-3D56BCFE9D1A}" type="slidenum">
              <a:rPr lang="zh-CN" altLang="en-US" smtClean="0"/>
              <a:t>5</a:t>
            </a:fld>
            <a:endParaRPr lang="zh-CN" altLang="en-US"/>
          </a:p>
        </p:txBody>
      </p:sp>
    </p:spTree>
    <p:extLst>
      <p:ext uri="{BB962C8B-B14F-4D97-AF65-F5344CB8AC3E}">
        <p14:creationId xmlns:p14="http://schemas.microsoft.com/office/powerpoint/2010/main" val="423968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What</a:t>
            </a:r>
            <a:r>
              <a:rPr lang="en-US" altLang="zh-CN" baseline="0" dirty="0" smtClean="0"/>
              <a:t> does this paper do, let’s start with the workflow of garment design. There are 3 kinds of modalities, sketch</a:t>
            </a:r>
            <a:endParaRPr lang="zh-CN" altLang="en-US" dirty="0"/>
          </a:p>
        </p:txBody>
      </p:sp>
      <p:sp>
        <p:nvSpPr>
          <p:cNvPr id="4" name="灯片编号占位符 3"/>
          <p:cNvSpPr>
            <a:spLocks noGrp="1"/>
          </p:cNvSpPr>
          <p:nvPr>
            <p:ph type="sldNum" sz="quarter" idx="10"/>
          </p:nvPr>
        </p:nvSpPr>
        <p:spPr/>
        <p:txBody>
          <a:bodyPr/>
          <a:lstStyle/>
          <a:p>
            <a:fld id="{CC5EBC20-B085-49BD-8522-3D56BCFE9D1A}" type="slidenum">
              <a:rPr lang="zh-CN" altLang="en-US" smtClean="0"/>
              <a:t>6</a:t>
            </a:fld>
            <a:endParaRPr lang="zh-CN" altLang="en-US"/>
          </a:p>
        </p:txBody>
      </p:sp>
    </p:spTree>
    <p:extLst>
      <p:ext uri="{BB962C8B-B14F-4D97-AF65-F5344CB8AC3E}">
        <p14:creationId xmlns:p14="http://schemas.microsoft.com/office/powerpoint/2010/main" val="509708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What if we directly training from one domain to another domain, it will </a:t>
            </a:r>
            <a:r>
              <a:rPr lang="en-US" altLang="zh-CN" dirty="0" err="1" smtClean="0"/>
              <a:t>overfit</a:t>
            </a:r>
            <a:r>
              <a:rPr lang="en-US" altLang="zh-CN" baseline="0" dirty="0" smtClean="0"/>
              <a:t> like this.</a:t>
            </a:r>
            <a:endParaRPr lang="zh-CN" altLang="en-US" dirty="0"/>
          </a:p>
        </p:txBody>
      </p:sp>
      <p:sp>
        <p:nvSpPr>
          <p:cNvPr id="4" name="灯片编号占位符 3"/>
          <p:cNvSpPr>
            <a:spLocks noGrp="1"/>
          </p:cNvSpPr>
          <p:nvPr>
            <p:ph type="sldNum" sz="quarter" idx="10"/>
          </p:nvPr>
        </p:nvSpPr>
        <p:spPr/>
        <p:txBody>
          <a:bodyPr/>
          <a:lstStyle/>
          <a:p>
            <a:fld id="{CC5EBC20-B085-49BD-8522-3D56BCFE9D1A}" type="slidenum">
              <a:rPr lang="zh-CN" altLang="en-US" smtClean="0"/>
              <a:t>7</a:t>
            </a:fld>
            <a:endParaRPr lang="zh-CN" altLang="en-US"/>
          </a:p>
        </p:txBody>
      </p:sp>
    </p:spTree>
    <p:extLst>
      <p:ext uri="{BB962C8B-B14F-4D97-AF65-F5344CB8AC3E}">
        <p14:creationId xmlns:p14="http://schemas.microsoft.com/office/powerpoint/2010/main" val="4033503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So they propose a share</a:t>
            </a:r>
            <a:r>
              <a:rPr lang="en-US" altLang="zh-CN" baseline="0" dirty="0" smtClean="0"/>
              <a:t>d shape space or latent space to link all the 3 domains. And training 4 networks between the latent space and domains.</a:t>
            </a:r>
            <a:endParaRPr lang="zh-CN" altLang="en-US" dirty="0"/>
          </a:p>
        </p:txBody>
      </p:sp>
      <p:sp>
        <p:nvSpPr>
          <p:cNvPr id="4" name="灯片编号占位符 3"/>
          <p:cNvSpPr>
            <a:spLocks noGrp="1"/>
          </p:cNvSpPr>
          <p:nvPr>
            <p:ph type="sldNum" sz="quarter" idx="10"/>
          </p:nvPr>
        </p:nvSpPr>
        <p:spPr/>
        <p:txBody>
          <a:bodyPr/>
          <a:lstStyle/>
          <a:p>
            <a:fld id="{CC5EBC20-B085-49BD-8522-3D56BCFE9D1A}" type="slidenum">
              <a:rPr lang="zh-CN" altLang="en-US" smtClean="0"/>
              <a:t>8</a:t>
            </a:fld>
            <a:endParaRPr lang="zh-CN" altLang="en-US"/>
          </a:p>
        </p:txBody>
      </p:sp>
    </p:spTree>
    <p:extLst>
      <p:ext uri="{BB962C8B-B14F-4D97-AF65-F5344CB8AC3E}">
        <p14:creationId xmlns:p14="http://schemas.microsoft.com/office/powerpoint/2010/main" val="5930242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Using</a:t>
            </a:r>
            <a:r>
              <a:rPr lang="en-US" altLang="zh-CN" baseline="0" dirty="0" smtClean="0"/>
              <a:t> this method, they can produce much better and realistic results.</a:t>
            </a:r>
            <a:endParaRPr lang="zh-CN" altLang="en-US" dirty="0"/>
          </a:p>
        </p:txBody>
      </p:sp>
      <p:sp>
        <p:nvSpPr>
          <p:cNvPr id="4" name="灯片编号占位符 3"/>
          <p:cNvSpPr>
            <a:spLocks noGrp="1"/>
          </p:cNvSpPr>
          <p:nvPr>
            <p:ph type="sldNum" sz="quarter" idx="10"/>
          </p:nvPr>
        </p:nvSpPr>
        <p:spPr/>
        <p:txBody>
          <a:bodyPr/>
          <a:lstStyle/>
          <a:p>
            <a:fld id="{CC5EBC20-B085-49BD-8522-3D56BCFE9D1A}" type="slidenum">
              <a:rPr lang="zh-CN" altLang="en-US" smtClean="0"/>
              <a:t>9</a:t>
            </a:fld>
            <a:endParaRPr lang="zh-CN" altLang="en-US"/>
          </a:p>
        </p:txBody>
      </p:sp>
    </p:spTree>
    <p:extLst>
      <p:ext uri="{BB962C8B-B14F-4D97-AF65-F5344CB8AC3E}">
        <p14:creationId xmlns:p14="http://schemas.microsoft.com/office/powerpoint/2010/main" val="15838379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Their dataset consist</a:t>
            </a:r>
            <a:r>
              <a:rPr lang="en-US" altLang="zh-CN" baseline="0" dirty="0" smtClean="0"/>
              <a:t> of the body shape parameters, sewing patterns, different material and draped garments from sampled parameters.</a:t>
            </a:r>
            <a:endParaRPr lang="zh-CN" altLang="en-US" dirty="0"/>
          </a:p>
        </p:txBody>
      </p:sp>
      <p:sp>
        <p:nvSpPr>
          <p:cNvPr id="4" name="灯片编号占位符 3"/>
          <p:cNvSpPr>
            <a:spLocks noGrp="1"/>
          </p:cNvSpPr>
          <p:nvPr>
            <p:ph type="sldNum" sz="quarter" idx="10"/>
          </p:nvPr>
        </p:nvSpPr>
        <p:spPr/>
        <p:txBody>
          <a:bodyPr/>
          <a:lstStyle/>
          <a:p>
            <a:fld id="{CC5EBC20-B085-49BD-8522-3D56BCFE9D1A}" type="slidenum">
              <a:rPr lang="zh-CN" altLang="en-US" smtClean="0"/>
              <a:t>10</a:t>
            </a:fld>
            <a:endParaRPr lang="zh-CN" altLang="en-US"/>
          </a:p>
        </p:txBody>
      </p:sp>
    </p:spTree>
    <p:extLst>
      <p:ext uri="{BB962C8B-B14F-4D97-AF65-F5344CB8AC3E}">
        <p14:creationId xmlns:p14="http://schemas.microsoft.com/office/powerpoint/2010/main" val="12149488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One another task</a:t>
            </a:r>
            <a:r>
              <a:rPr lang="en-US" altLang="zh-CN" baseline="0" dirty="0" smtClean="0"/>
              <a:t> they do is garment retargeting. The definition is …</a:t>
            </a:r>
            <a:endParaRPr lang="zh-CN" altLang="en-US" dirty="0"/>
          </a:p>
        </p:txBody>
      </p:sp>
      <p:sp>
        <p:nvSpPr>
          <p:cNvPr id="4" name="灯片编号占位符 3"/>
          <p:cNvSpPr>
            <a:spLocks noGrp="1"/>
          </p:cNvSpPr>
          <p:nvPr>
            <p:ph type="sldNum" sz="quarter" idx="10"/>
          </p:nvPr>
        </p:nvSpPr>
        <p:spPr/>
        <p:txBody>
          <a:bodyPr/>
          <a:lstStyle/>
          <a:p>
            <a:fld id="{CC5EBC20-B085-49BD-8522-3D56BCFE9D1A}" type="slidenum">
              <a:rPr lang="zh-CN" altLang="en-US" smtClean="0"/>
              <a:t>11</a:t>
            </a:fld>
            <a:endParaRPr lang="zh-CN" altLang="en-US"/>
          </a:p>
        </p:txBody>
      </p:sp>
    </p:spTree>
    <p:extLst>
      <p:ext uri="{BB962C8B-B14F-4D97-AF65-F5344CB8AC3E}">
        <p14:creationId xmlns:p14="http://schemas.microsoft.com/office/powerpoint/2010/main" val="2395016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1F4C426B-BE3C-4657-92D7-7CCC3930B557}" type="datetimeFigureOut">
              <a:rPr lang="zh-CN" altLang="en-US" smtClean="0"/>
              <a:t>2018/10/14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9D1B8AA-02BE-4E03-8369-803F397BA208}" type="slidenum">
              <a:rPr lang="zh-CN" altLang="en-US" smtClean="0"/>
              <a:t>‹#›</a:t>
            </a:fld>
            <a:endParaRPr lang="zh-CN" altLang="en-US"/>
          </a:p>
        </p:txBody>
      </p:sp>
    </p:spTree>
    <p:extLst>
      <p:ext uri="{BB962C8B-B14F-4D97-AF65-F5344CB8AC3E}">
        <p14:creationId xmlns:p14="http://schemas.microsoft.com/office/powerpoint/2010/main" val="625218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F4C426B-BE3C-4657-92D7-7CCC3930B557}" type="datetimeFigureOut">
              <a:rPr lang="zh-CN" altLang="en-US" smtClean="0"/>
              <a:t>2018/10/14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9D1B8AA-02BE-4E03-8369-803F397BA208}" type="slidenum">
              <a:rPr lang="zh-CN" altLang="en-US" smtClean="0"/>
              <a:t>‹#›</a:t>
            </a:fld>
            <a:endParaRPr lang="zh-CN" altLang="en-US"/>
          </a:p>
        </p:txBody>
      </p:sp>
    </p:spTree>
    <p:extLst>
      <p:ext uri="{BB962C8B-B14F-4D97-AF65-F5344CB8AC3E}">
        <p14:creationId xmlns:p14="http://schemas.microsoft.com/office/powerpoint/2010/main" val="445139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F4C426B-BE3C-4657-92D7-7CCC3930B557}" type="datetimeFigureOut">
              <a:rPr lang="zh-CN" altLang="en-US" smtClean="0"/>
              <a:t>2018/10/14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9D1B8AA-02BE-4E03-8369-803F397BA208}" type="slidenum">
              <a:rPr lang="zh-CN" altLang="en-US" smtClean="0"/>
              <a:t>‹#›</a:t>
            </a:fld>
            <a:endParaRPr lang="zh-CN" altLang="en-US"/>
          </a:p>
        </p:txBody>
      </p:sp>
    </p:spTree>
    <p:extLst>
      <p:ext uri="{BB962C8B-B14F-4D97-AF65-F5344CB8AC3E}">
        <p14:creationId xmlns:p14="http://schemas.microsoft.com/office/powerpoint/2010/main" val="2168899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F4C426B-BE3C-4657-92D7-7CCC3930B557}" type="datetimeFigureOut">
              <a:rPr lang="zh-CN" altLang="en-US" smtClean="0"/>
              <a:t>2018/10/14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9D1B8AA-02BE-4E03-8369-803F397BA208}" type="slidenum">
              <a:rPr lang="zh-CN" altLang="en-US" smtClean="0"/>
              <a:t>‹#›</a:t>
            </a:fld>
            <a:endParaRPr lang="zh-CN" altLang="en-US"/>
          </a:p>
        </p:txBody>
      </p:sp>
    </p:spTree>
    <p:extLst>
      <p:ext uri="{BB962C8B-B14F-4D97-AF65-F5344CB8AC3E}">
        <p14:creationId xmlns:p14="http://schemas.microsoft.com/office/powerpoint/2010/main" val="983630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p>
        </p:txBody>
      </p:sp>
      <p:sp>
        <p:nvSpPr>
          <p:cNvPr id="4" name="日期占位符 3"/>
          <p:cNvSpPr>
            <a:spLocks noGrp="1"/>
          </p:cNvSpPr>
          <p:nvPr>
            <p:ph type="dt" sz="half" idx="10"/>
          </p:nvPr>
        </p:nvSpPr>
        <p:spPr/>
        <p:txBody>
          <a:bodyPr/>
          <a:lstStyle/>
          <a:p>
            <a:fld id="{1F4C426B-BE3C-4657-92D7-7CCC3930B557}" type="datetimeFigureOut">
              <a:rPr lang="zh-CN" altLang="en-US" smtClean="0"/>
              <a:t>2018/10/14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9D1B8AA-02BE-4E03-8369-803F397BA208}" type="slidenum">
              <a:rPr lang="zh-CN" altLang="en-US" smtClean="0"/>
              <a:t>‹#›</a:t>
            </a:fld>
            <a:endParaRPr lang="zh-CN" altLang="en-US"/>
          </a:p>
        </p:txBody>
      </p:sp>
    </p:spTree>
    <p:extLst>
      <p:ext uri="{BB962C8B-B14F-4D97-AF65-F5344CB8AC3E}">
        <p14:creationId xmlns:p14="http://schemas.microsoft.com/office/powerpoint/2010/main" val="4187448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1F4C426B-BE3C-4657-92D7-7CCC3930B557}" type="datetimeFigureOut">
              <a:rPr lang="zh-CN" altLang="en-US" smtClean="0"/>
              <a:t>2018/10/14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9D1B8AA-02BE-4E03-8369-803F397BA208}" type="slidenum">
              <a:rPr lang="zh-CN" altLang="en-US" smtClean="0"/>
              <a:t>‹#›</a:t>
            </a:fld>
            <a:endParaRPr lang="zh-CN" altLang="en-US"/>
          </a:p>
        </p:txBody>
      </p:sp>
    </p:spTree>
    <p:extLst>
      <p:ext uri="{BB962C8B-B14F-4D97-AF65-F5344CB8AC3E}">
        <p14:creationId xmlns:p14="http://schemas.microsoft.com/office/powerpoint/2010/main" val="2894387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1F4C426B-BE3C-4657-92D7-7CCC3930B557}" type="datetimeFigureOut">
              <a:rPr lang="zh-CN" altLang="en-US" smtClean="0"/>
              <a:t>2018/10/14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9D1B8AA-02BE-4E03-8369-803F397BA208}" type="slidenum">
              <a:rPr lang="zh-CN" altLang="en-US" smtClean="0"/>
              <a:t>‹#›</a:t>
            </a:fld>
            <a:endParaRPr lang="zh-CN" altLang="en-US"/>
          </a:p>
        </p:txBody>
      </p:sp>
    </p:spTree>
    <p:extLst>
      <p:ext uri="{BB962C8B-B14F-4D97-AF65-F5344CB8AC3E}">
        <p14:creationId xmlns:p14="http://schemas.microsoft.com/office/powerpoint/2010/main" val="1651451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1F4C426B-BE3C-4657-92D7-7CCC3930B557}" type="datetimeFigureOut">
              <a:rPr lang="zh-CN" altLang="en-US" smtClean="0"/>
              <a:t>2018/10/14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9D1B8AA-02BE-4E03-8369-803F397BA208}" type="slidenum">
              <a:rPr lang="zh-CN" altLang="en-US" smtClean="0"/>
              <a:t>‹#›</a:t>
            </a:fld>
            <a:endParaRPr lang="zh-CN" altLang="en-US"/>
          </a:p>
        </p:txBody>
      </p:sp>
    </p:spTree>
    <p:extLst>
      <p:ext uri="{BB962C8B-B14F-4D97-AF65-F5344CB8AC3E}">
        <p14:creationId xmlns:p14="http://schemas.microsoft.com/office/powerpoint/2010/main" val="2447320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F4C426B-BE3C-4657-92D7-7CCC3930B557}" type="datetimeFigureOut">
              <a:rPr lang="zh-CN" altLang="en-US" smtClean="0"/>
              <a:t>2018/10/14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9D1B8AA-02BE-4E03-8369-803F397BA208}" type="slidenum">
              <a:rPr lang="zh-CN" altLang="en-US" smtClean="0"/>
              <a:t>‹#›</a:t>
            </a:fld>
            <a:endParaRPr lang="zh-CN" altLang="en-US"/>
          </a:p>
        </p:txBody>
      </p:sp>
    </p:spTree>
    <p:extLst>
      <p:ext uri="{BB962C8B-B14F-4D97-AF65-F5344CB8AC3E}">
        <p14:creationId xmlns:p14="http://schemas.microsoft.com/office/powerpoint/2010/main" val="3376961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1F4C426B-BE3C-4657-92D7-7CCC3930B557}" type="datetimeFigureOut">
              <a:rPr lang="zh-CN" altLang="en-US" smtClean="0"/>
              <a:t>2018/10/14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9D1B8AA-02BE-4E03-8369-803F397BA208}" type="slidenum">
              <a:rPr lang="zh-CN" altLang="en-US" smtClean="0"/>
              <a:t>‹#›</a:t>
            </a:fld>
            <a:endParaRPr lang="zh-CN" altLang="en-US"/>
          </a:p>
        </p:txBody>
      </p:sp>
    </p:spTree>
    <p:extLst>
      <p:ext uri="{BB962C8B-B14F-4D97-AF65-F5344CB8AC3E}">
        <p14:creationId xmlns:p14="http://schemas.microsoft.com/office/powerpoint/2010/main" val="2511848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1F4C426B-BE3C-4657-92D7-7CCC3930B557}" type="datetimeFigureOut">
              <a:rPr lang="zh-CN" altLang="en-US" smtClean="0"/>
              <a:t>2018/10/14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9D1B8AA-02BE-4E03-8369-803F397BA208}" type="slidenum">
              <a:rPr lang="zh-CN" altLang="en-US" smtClean="0"/>
              <a:t>‹#›</a:t>
            </a:fld>
            <a:endParaRPr lang="zh-CN" altLang="en-US"/>
          </a:p>
        </p:txBody>
      </p:sp>
    </p:spTree>
    <p:extLst>
      <p:ext uri="{BB962C8B-B14F-4D97-AF65-F5344CB8AC3E}">
        <p14:creationId xmlns:p14="http://schemas.microsoft.com/office/powerpoint/2010/main" val="3525127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4C426B-BE3C-4657-92D7-7CCC3930B557}" type="datetimeFigureOut">
              <a:rPr lang="zh-CN" altLang="en-US" smtClean="0"/>
              <a:t>2018/10/14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D1B8AA-02BE-4E03-8369-803F397BA208}" type="slidenum">
              <a:rPr lang="zh-CN" altLang="en-US" smtClean="0"/>
              <a:t>‹#›</a:t>
            </a:fld>
            <a:endParaRPr lang="zh-CN" altLang="en-US"/>
          </a:p>
        </p:txBody>
      </p:sp>
    </p:spTree>
    <p:extLst>
      <p:ext uri="{BB962C8B-B14F-4D97-AF65-F5344CB8AC3E}">
        <p14:creationId xmlns:p14="http://schemas.microsoft.com/office/powerpoint/2010/main" val="30439566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237391"/>
            <a:ext cx="9144000" cy="1338263"/>
          </a:xfrm>
        </p:spPr>
        <p:txBody>
          <a:bodyPr>
            <a:normAutofit/>
          </a:bodyPr>
          <a:lstStyle/>
          <a:p>
            <a:r>
              <a:rPr lang="en-US" altLang="zh-CN" sz="4400" b="1" dirty="0"/>
              <a:t>Learning a Shared Shape Space for Multimodal Garment </a:t>
            </a:r>
            <a:r>
              <a:rPr lang="en-US" altLang="zh-CN" sz="4400" b="1" dirty="0" smtClean="0"/>
              <a:t>Design</a:t>
            </a:r>
            <a:endParaRPr lang="zh-CN" altLang="en-US" sz="4400" dirty="0"/>
          </a:p>
        </p:txBody>
      </p:sp>
      <p:sp>
        <p:nvSpPr>
          <p:cNvPr id="3" name="副标题 2"/>
          <p:cNvSpPr>
            <a:spLocks noGrp="1"/>
          </p:cNvSpPr>
          <p:nvPr>
            <p:ph type="subTitle" idx="1"/>
          </p:nvPr>
        </p:nvSpPr>
        <p:spPr>
          <a:xfrm>
            <a:off x="1524000" y="5778910"/>
            <a:ext cx="9144000" cy="741362"/>
          </a:xfrm>
        </p:spPr>
        <p:txBody>
          <a:bodyPr>
            <a:normAutofit fontScale="92500" lnSpcReduction="20000"/>
          </a:bodyPr>
          <a:lstStyle/>
          <a:p>
            <a:r>
              <a:rPr lang="en-US" altLang="zh-CN" dirty="0" smtClean="0"/>
              <a:t>Presenter: Yuan Yao</a:t>
            </a:r>
          </a:p>
          <a:p>
            <a:r>
              <a:rPr lang="en-US" altLang="zh-CN" dirty="0" smtClean="0"/>
              <a:t>Oct 15th, 2018</a:t>
            </a:r>
            <a:endParaRPr lang="zh-CN" altLang="en-US" dirty="0"/>
          </a:p>
        </p:txBody>
      </p:sp>
      <p:pic>
        <p:nvPicPr>
          <p:cNvPr id="1026" name="Picture 2" descr="http://geometry.cs.ucl.ac.uk/projects/2018/garment_design/paper_docs/teaser_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0458" y="1732085"/>
            <a:ext cx="10091084" cy="3890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06777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Contribution – Dataset</a:t>
            </a:r>
            <a:endParaRPr lang="zh-CN" altLang="en-US" dirty="0"/>
          </a:p>
        </p:txBody>
      </p:sp>
      <p:pic>
        <p:nvPicPr>
          <p:cNvPr id="6" name="图片 5"/>
          <p:cNvPicPr>
            <a:picLocks noChangeAspect="1"/>
          </p:cNvPicPr>
          <p:nvPr/>
        </p:nvPicPr>
        <p:blipFill>
          <a:blip r:embed="rId3"/>
          <a:stretch>
            <a:fillRect/>
          </a:stretch>
        </p:blipFill>
        <p:spPr>
          <a:xfrm>
            <a:off x="2168701" y="1520725"/>
            <a:ext cx="7854597" cy="5337275"/>
          </a:xfrm>
          <a:prstGeom prst="rect">
            <a:avLst/>
          </a:prstGeom>
        </p:spPr>
      </p:pic>
    </p:spTree>
    <p:extLst>
      <p:ext uri="{BB962C8B-B14F-4D97-AF65-F5344CB8AC3E}">
        <p14:creationId xmlns:p14="http://schemas.microsoft.com/office/powerpoint/2010/main" val="7642191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Contribution – Garment Retargeting</a:t>
            </a:r>
            <a:endParaRPr lang="zh-CN" altLang="en-US" dirty="0"/>
          </a:p>
        </p:txBody>
      </p:sp>
      <p:sp>
        <p:nvSpPr>
          <p:cNvPr id="4" name="内容占位符 2"/>
          <p:cNvSpPr txBox="1">
            <a:spLocks/>
          </p:cNvSpPr>
          <p:nvPr/>
        </p:nvSpPr>
        <p:spPr>
          <a:xfrm>
            <a:off x="838200" y="1690688"/>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smtClean="0"/>
              <a:t>Problem definition: given a garment G designed for a particular body shape B, identify a new set of garment parameters G’ for a new body shape B’ such that the look and feel of the draped garments on both body shape are similar.</a:t>
            </a:r>
            <a:endParaRPr lang="zh-CN" altLang="en-US" dirty="0"/>
          </a:p>
        </p:txBody>
      </p:sp>
    </p:spTree>
    <p:extLst>
      <p:ext uri="{BB962C8B-B14F-4D97-AF65-F5344CB8AC3E}">
        <p14:creationId xmlns:p14="http://schemas.microsoft.com/office/powerpoint/2010/main" val="8344106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Contribution – Garment Retargeting</a:t>
            </a:r>
            <a:endParaRPr lang="zh-CN" altLang="en-US" dirty="0"/>
          </a:p>
        </p:txBody>
      </p:sp>
      <p:pic>
        <p:nvPicPr>
          <p:cNvPr id="3" name="图片 2"/>
          <p:cNvPicPr>
            <a:picLocks noChangeAspect="1"/>
          </p:cNvPicPr>
          <p:nvPr/>
        </p:nvPicPr>
        <p:blipFill>
          <a:blip r:embed="rId3"/>
          <a:stretch>
            <a:fillRect/>
          </a:stretch>
        </p:blipFill>
        <p:spPr>
          <a:xfrm>
            <a:off x="2928670" y="1885950"/>
            <a:ext cx="6334655" cy="4714951"/>
          </a:xfrm>
          <a:prstGeom prst="rect">
            <a:avLst/>
          </a:prstGeom>
        </p:spPr>
      </p:pic>
      <p:pic>
        <p:nvPicPr>
          <p:cNvPr id="5" name="图片 4"/>
          <p:cNvPicPr>
            <a:picLocks noChangeAspect="1"/>
          </p:cNvPicPr>
          <p:nvPr/>
        </p:nvPicPr>
        <p:blipFill>
          <a:blip r:embed="rId4"/>
          <a:stretch>
            <a:fillRect/>
          </a:stretch>
        </p:blipFill>
        <p:spPr>
          <a:xfrm>
            <a:off x="2728911" y="1495425"/>
            <a:ext cx="6734175" cy="390525"/>
          </a:xfrm>
          <a:prstGeom prst="rect">
            <a:avLst/>
          </a:prstGeom>
        </p:spPr>
      </p:pic>
    </p:spTree>
    <p:extLst>
      <p:ext uri="{BB962C8B-B14F-4D97-AF65-F5344CB8AC3E}">
        <p14:creationId xmlns:p14="http://schemas.microsoft.com/office/powerpoint/2010/main" val="31314551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Conclusion &amp; Results</a:t>
            </a:r>
            <a:endParaRPr lang="zh-CN" altLang="en-US" dirty="0"/>
          </a:p>
        </p:txBody>
      </p:sp>
      <p:pic>
        <p:nvPicPr>
          <p:cNvPr id="4" name="图片 3"/>
          <p:cNvPicPr>
            <a:picLocks noChangeAspect="1"/>
          </p:cNvPicPr>
          <p:nvPr/>
        </p:nvPicPr>
        <p:blipFill>
          <a:blip r:embed="rId3"/>
          <a:stretch>
            <a:fillRect/>
          </a:stretch>
        </p:blipFill>
        <p:spPr>
          <a:xfrm>
            <a:off x="605896" y="1535804"/>
            <a:ext cx="10980208" cy="4751754"/>
          </a:xfrm>
          <a:prstGeom prst="rect">
            <a:avLst/>
          </a:prstGeom>
        </p:spPr>
      </p:pic>
    </p:spTree>
    <p:extLst>
      <p:ext uri="{BB962C8B-B14F-4D97-AF65-F5344CB8AC3E}">
        <p14:creationId xmlns:p14="http://schemas.microsoft.com/office/powerpoint/2010/main" val="26245127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Conclusion &amp; Results</a:t>
            </a:r>
            <a:endParaRPr lang="zh-CN" altLang="en-US" dirty="0"/>
          </a:p>
        </p:txBody>
      </p:sp>
      <p:pic>
        <p:nvPicPr>
          <p:cNvPr id="3" name="图片 2"/>
          <p:cNvPicPr>
            <a:picLocks noChangeAspect="1"/>
          </p:cNvPicPr>
          <p:nvPr/>
        </p:nvPicPr>
        <p:blipFill>
          <a:blip r:embed="rId3"/>
          <a:stretch>
            <a:fillRect/>
          </a:stretch>
        </p:blipFill>
        <p:spPr>
          <a:xfrm>
            <a:off x="895350" y="1690688"/>
            <a:ext cx="10401300" cy="4352925"/>
          </a:xfrm>
          <a:prstGeom prst="rect">
            <a:avLst/>
          </a:prstGeom>
        </p:spPr>
      </p:pic>
    </p:spTree>
    <p:extLst>
      <p:ext uri="{BB962C8B-B14F-4D97-AF65-F5344CB8AC3E}">
        <p14:creationId xmlns:p14="http://schemas.microsoft.com/office/powerpoint/2010/main" val="27908213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Conclusion &amp; Results</a:t>
            </a:r>
            <a:endParaRPr lang="zh-CN" altLang="en-US" dirty="0"/>
          </a:p>
        </p:txBody>
      </p:sp>
      <p:pic>
        <p:nvPicPr>
          <p:cNvPr id="6" name="图片 5"/>
          <p:cNvPicPr>
            <a:picLocks noChangeAspect="1"/>
          </p:cNvPicPr>
          <p:nvPr/>
        </p:nvPicPr>
        <p:blipFill>
          <a:blip r:embed="rId3"/>
          <a:stretch>
            <a:fillRect/>
          </a:stretch>
        </p:blipFill>
        <p:spPr>
          <a:xfrm>
            <a:off x="3424237" y="1393648"/>
            <a:ext cx="5343525" cy="5267325"/>
          </a:xfrm>
          <a:prstGeom prst="rect">
            <a:avLst/>
          </a:prstGeom>
        </p:spPr>
      </p:pic>
    </p:spTree>
    <p:extLst>
      <p:ext uri="{BB962C8B-B14F-4D97-AF65-F5344CB8AC3E}">
        <p14:creationId xmlns:p14="http://schemas.microsoft.com/office/powerpoint/2010/main" val="25897259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Conclusion &amp; Results</a:t>
            </a:r>
            <a:endParaRPr lang="zh-CN" altLang="en-US" dirty="0"/>
          </a:p>
        </p:txBody>
      </p:sp>
      <p:pic>
        <p:nvPicPr>
          <p:cNvPr id="4" name="内容占位符 3"/>
          <p:cNvPicPr>
            <a:picLocks noGrp="1" noChangeAspect="1"/>
          </p:cNvPicPr>
          <p:nvPr>
            <p:ph idx="1"/>
          </p:nvPr>
        </p:nvPicPr>
        <p:blipFill>
          <a:blip r:embed="rId3"/>
          <a:stretch>
            <a:fillRect/>
          </a:stretch>
        </p:blipFill>
        <p:spPr>
          <a:xfrm>
            <a:off x="1799445" y="1825625"/>
            <a:ext cx="8593109" cy="4351338"/>
          </a:xfrm>
          <a:prstGeom prst="rect">
            <a:avLst/>
          </a:prstGeom>
        </p:spPr>
      </p:pic>
    </p:spTree>
    <p:extLst>
      <p:ext uri="{BB962C8B-B14F-4D97-AF65-F5344CB8AC3E}">
        <p14:creationId xmlns:p14="http://schemas.microsoft.com/office/powerpoint/2010/main" val="33312041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Conclusion &amp; Results</a:t>
            </a:r>
            <a:endParaRPr lang="zh-CN" altLang="en-US" dirty="0"/>
          </a:p>
        </p:txBody>
      </p:sp>
      <p:pic>
        <p:nvPicPr>
          <p:cNvPr id="4" name="图片 3"/>
          <p:cNvPicPr>
            <a:picLocks noChangeAspect="1"/>
          </p:cNvPicPr>
          <p:nvPr/>
        </p:nvPicPr>
        <p:blipFill>
          <a:blip r:embed="rId3"/>
          <a:stretch>
            <a:fillRect/>
          </a:stretch>
        </p:blipFill>
        <p:spPr>
          <a:xfrm>
            <a:off x="2318280" y="2193190"/>
            <a:ext cx="6859588" cy="4435680"/>
          </a:xfrm>
          <a:prstGeom prst="rect">
            <a:avLst/>
          </a:prstGeom>
        </p:spPr>
      </p:pic>
      <p:sp>
        <p:nvSpPr>
          <p:cNvPr id="5" name="内容占位符 2"/>
          <p:cNvSpPr txBox="1">
            <a:spLocks/>
          </p:cNvSpPr>
          <p:nvPr/>
        </p:nvSpPr>
        <p:spPr>
          <a:xfrm>
            <a:off x="838200" y="1690688"/>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smtClean="0"/>
              <a:t>The distance embedding they learn clusters similar garment.</a:t>
            </a:r>
            <a:endParaRPr lang="zh-CN" altLang="en-US" dirty="0"/>
          </a:p>
        </p:txBody>
      </p:sp>
    </p:spTree>
    <p:extLst>
      <p:ext uri="{BB962C8B-B14F-4D97-AF65-F5344CB8AC3E}">
        <p14:creationId xmlns:p14="http://schemas.microsoft.com/office/powerpoint/2010/main" val="38957260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Conclusion &amp; Results</a:t>
            </a:r>
            <a:endParaRPr lang="zh-CN" altLang="en-US" dirty="0"/>
          </a:p>
        </p:txBody>
      </p:sp>
      <p:pic>
        <p:nvPicPr>
          <p:cNvPr id="4" name="内容占位符 3"/>
          <p:cNvPicPr>
            <a:picLocks noGrp="1" noChangeAspect="1"/>
          </p:cNvPicPr>
          <p:nvPr>
            <p:ph idx="1"/>
          </p:nvPr>
        </p:nvPicPr>
        <p:blipFill>
          <a:blip r:embed="rId3"/>
          <a:stretch>
            <a:fillRect/>
          </a:stretch>
        </p:blipFill>
        <p:spPr>
          <a:xfrm>
            <a:off x="2187995" y="1341784"/>
            <a:ext cx="7816009" cy="4981934"/>
          </a:xfrm>
          <a:prstGeom prst="rect">
            <a:avLst/>
          </a:prstGeom>
        </p:spPr>
      </p:pic>
    </p:spTree>
    <p:extLst>
      <p:ext uri="{BB962C8B-B14F-4D97-AF65-F5344CB8AC3E}">
        <p14:creationId xmlns:p14="http://schemas.microsoft.com/office/powerpoint/2010/main" val="7508568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Conclusion &amp; Results</a:t>
            </a:r>
            <a:endParaRPr lang="zh-CN" altLang="en-US" dirty="0"/>
          </a:p>
        </p:txBody>
      </p:sp>
      <p:sp>
        <p:nvSpPr>
          <p:cNvPr id="3" name="内容占位符 2"/>
          <p:cNvSpPr>
            <a:spLocks noGrp="1"/>
          </p:cNvSpPr>
          <p:nvPr>
            <p:ph idx="1"/>
          </p:nvPr>
        </p:nvSpPr>
        <p:spPr/>
        <p:txBody>
          <a:bodyPr/>
          <a:lstStyle/>
          <a:p>
            <a:r>
              <a:rPr lang="en-US" altLang="zh-CN" dirty="0" smtClean="0"/>
              <a:t>Limitation:</a:t>
            </a:r>
          </a:p>
          <a:p>
            <a:pPr lvl="1"/>
            <a:r>
              <a:rPr lang="en-US" altLang="zh-CN" dirty="0" smtClean="0"/>
              <a:t>Pose variation</a:t>
            </a:r>
          </a:p>
          <a:p>
            <a:pPr lvl="1"/>
            <a:r>
              <a:rPr lang="en-US" altLang="zh-CN" dirty="0" smtClean="0"/>
              <a:t>Simulator</a:t>
            </a:r>
          </a:p>
          <a:p>
            <a:pPr lvl="1"/>
            <a:r>
              <a:rPr lang="en-US" altLang="zh-CN" dirty="0" smtClean="0"/>
              <a:t>Pre-defined 2d sewing parameters for each garment type</a:t>
            </a:r>
            <a:endParaRPr lang="zh-CN" altLang="en-US" dirty="0"/>
          </a:p>
        </p:txBody>
      </p:sp>
    </p:spTree>
    <p:extLst>
      <p:ext uri="{BB962C8B-B14F-4D97-AF65-F5344CB8AC3E}">
        <p14:creationId xmlns:p14="http://schemas.microsoft.com/office/powerpoint/2010/main" val="15479729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Outline</a:t>
            </a:r>
            <a:endParaRPr lang="zh-CN" altLang="en-US" dirty="0"/>
          </a:p>
        </p:txBody>
      </p:sp>
      <p:sp>
        <p:nvSpPr>
          <p:cNvPr id="3" name="内容占位符 2"/>
          <p:cNvSpPr>
            <a:spLocks noGrp="1"/>
          </p:cNvSpPr>
          <p:nvPr>
            <p:ph idx="1"/>
          </p:nvPr>
        </p:nvSpPr>
        <p:spPr/>
        <p:txBody>
          <a:bodyPr/>
          <a:lstStyle/>
          <a:p>
            <a:r>
              <a:rPr lang="en-US" altLang="zh-CN" dirty="0" smtClean="0"/>
              <a:t>Related Works</a:t>
            </a:r>
          </a:p>
          <a:p>
            <a:endParaRPr lang="en-US" altLang="zh-CN" dirty="0"/>
          </a:p>
          <a:p>
            <a:r>
              <a:rPr lang="en-US" altLang="zh-CN" dirty="0" smtClean="0"/>
              <a:t>Contribution</a:t>
            </a:r>
          </a:p>
          <a:p>
            <a:endParaRPr lang="en-US" altLang="zh-CN" dirty="0"/>
          </a:p>
          <a:p>
            <a:r>
              <a:rPr lang="en-US" altLang="zh-CN" dirty="0" smtClean="0"/>
              <a:t>Conclusion</a:t>
            </a:r>
          </a:p>
          <a:p>
            <a:endParaRPr lang="en-US" altLang="zh-CN" dirty="0"/>
          </a:p>
          <a:p>
            <a:r>
              <a:rPr lang="en-US" altLang="zh-CN" dirty="0" smtClean="0"/>
              <a:t>Discussion</a:t>
            </a:r>
            <a:endParaRPr lang="zh-CN" altLang="en-US" dirty="0"/>
          </a:p>
        </p:txBody>
      </p:sp>
    </p:spTree>
    <p:extLst>
      <p:ext uri="{BB962C8B-B14F-4D97-AF65-F5344CB8AC3E}">
        <p14:creationId xmlns:p14="http://schemas.microsoft.com/office/powerpoint/2010/main" val="23980794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Discussion</a:t>
            </a:r>
            <a:endParaRPr lang="zh-CN" altLang="en-US" dirty="0"/>
          </a:p>
        </p:txBody>
      </p:sp>
      <p:sp>
        <p:nvSpPr>
          <p:cNvPr id="3" name="内容占位符 2"/>
          <p:cNvSpPr>
            <a:spLocks noGrp="1"/>
          </p:cNvSpPr>
          <p:nvPr>
            <p:ph idx="1"/>
          </p:nvPr>
        </p:nvSpPr>
        <p:spPr/>
        <p:txBody>
          <a:bodyPr/>
          <a:lstStyle/>
          <a:p>
            <a:endParaRPr lang="zh-CN" altLang="en-US"/>
          </a:p>
        </p:txBody>
      </p:sp>
    </p:spTree>
    <p:extLst>
      <p:ext uri="{BB962C8B-B14F-4D97-AF65-F5344CB8AC3E}">
        <p14:creationId xmlns:p14="http://schemas.microsoft.com/office/powerpoint/2010/main" val="21944726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2555169"/>
            <a:ext cx="10515600" cy="1325563"/>
          </a:xfrm>
        </p:spPr>
        <p:txBody>
          <a:bodyPr/>
          <a:lstStyle/>
          <a:p>
            <a:pPr algn="ctr"/>
            <a:r>
              <a:rPr lang="en-US" altLang="zh-CN" dirty="0" smtClean="0"/>
              <a:t>Thank you!</a:t>
            </a:r>
            <a:endParaRPr lang="zh-CN" altLang="en-US" dirty="0"/>
          </a:p>
        </p:txBody>
      </p:sp>
      <p:sp>
        <p:nvSpPr>
          <p:cNvPr id="3" name="内容占位符 2"/>
          <p:cNvSpPr>
            <a:spLocks noGrp="1"/>
          </p:cNvSpPr>
          <p:nvPr>
            <p:ph idx="1"/>
          </p:nvPr>
        </p:nvSpPr>
        <p:spPr/>
        <p:txBody>
          <a:bodyPr/>
          <a:lstStyle/>
          <a:p>
            <a:pPr marL="0" indent="0" algn="ctr">
              <a:buNone/>
            </a:pPr>
            <a:endParaRPr lang="zh-CN" altLang="en-US" dirty="0"/>
          </a:p>
        </p:txBody>
      </p:sp>
    </p:spTree>
    <p:extLst>
      <p:ext uri="{BB962C8B-B14F-4D97-AF65-F5344CB8AC3E}">
        <p14:creationId xmlns:p14="http://schemas.microsoft.com/office/powerpoint/2010/main" val="26715118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Related Works</a:t>
            </a:r>
            <a:endParaRPr lang="zh-CN" altLang="en-US" dirty="0"/>
          </a:p>
        </p:txBody>
      </p:sp>
      <p:sp>
        <p:nvSpPr>
          <p:cNvPr id="3" name="内容占位符 2"/>
          <p:cNvSpPr>
            <a:spLocks noGrp="1"/>
          </p:cNvSpPr>
          <p:nvPr>
            <p:ph idx="1"/>
          </p:nvPr>
        </p:nvSpPr>
        <p:spPr>
          <a:xfrm>
            <a:off x="838200" y="1690688"/>
            <a:ext cx="10515600" cy="4351338"/>
          </a:xfrm>
        </p:spPr>
        <p:txBody>
          <a:bodyPr/>
          <a:lstStyle/>
          <a:p>
            <a:r>
              <a:rPr lang="en-US" altLang="zh-CN" dirty="0"/>
              <a:t>Traditional garment design is a complex process</a:t>
            </a:r>
            <a:endParaRPr lang="zh-CN" altLang="en-US" dirty="0"/>
          </a:p>
        </p:txBody>
      </p:sp>
      <p:pic>
        <p:nvPicPr>
          <p:cNvPr id="5" name="图片 4"/>
          <p:cNvPicPr>
            <a:picLocks noChangeAspect="1"/>
          </p:cNvPicPr>
          <p:nvPr/>
        </p:nvPicPr>
        <p:blipFill>
          <a:blip r:embed="rId3"/>
          <a:stretch>
            <a:fillRect/>
          </a:stretch>
        </p:blipFill>
        <p:spPr>
          <a:xfrm>
            <a:off x="1906091" y="2601800"/>
            <a:ext cx="8379817" cy="3955690"/>
          </a:xfrm>
          <a:prstGeom prst="rect">
            <a:avLst/>
          </a:prstGeom>
        </p:spPr>
      </p:pic>
    </p:spTree>
    <p:extLst>
      <p:ext uri="{BB962C8B-B14F-4D97-AF65-F5344CB8AC3E}">
        <p14:creationId xmlns:p14="http://schemas.microsoft.com/office/powerpoint/2010/main" val="3289479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Related Works</a:t>
            </a:r>
            <a:endParaRPr lang="zh-CN" altLang="en-US" dirty="0"/>
          </a:p>
        </p:txBody>
      </p:sp>
      <p:pic>
        <p:nvPicPr>
          <p:cNvPr id="4" name="图片 3"/>
          <p:cNvPicPr>
            <a:picLocks noChangeAspect="1"/>
          </p:cNvPicPr>
          <p:nvPr/>
        </p:nvPicPr>
        <p:blipFill>
          <a:blip r:embed="rId3"/>
          <a:stretch>
            <a:fillRect/>
          </a:stretch>
        </p:blipFill>
        <p:spPr>
          <a:xfrm>
            <a:off x="328612" y="1993201"/>
            <a:ext cx="11534775" cy="3286125"/>
          </a:xfrm>
          <a:prstGeom prst="rect">
            <a:avLst/>
          </a:prstGeom>
        </p:spPr>
      </p:pic>
      <p:sp>
        <p:nvSpPr>
          <p:cNvPr id="5" name="文本框 4"/>
          <p:cNvSpPr txBox="1"/>
          <p:nvPr/>
        </p:nvSpPr>
        <p:spPr>
          <a:xfrm>
            <a:off x="3968495" y="5581839"/>
            <a:ext cx="4255008" cy="369332"/>
          </a:xfrm>
          <a:prstGeom prst="rect">
            <a:avLst/>
          </a:prstGeom>
          <a:noFill/>
        </p:spPr>
        <p:txBody>
          <a:bodyPr wrap="square" rtlCol="0">
            <a:spAutoFit/>
          </a:bodyPr>
          <a:lstStyle/>
          <a:p>
            <a:pPr algn="ctr"/>
            <a:r>
              <a:rPr lang="en-US" altLang="zh-CN" dirty="0" smtClean="0"/>
              <a:t>Marvelous Designer[mar 2018]</a:t>
            </a:r>
            <a:endParaRPr lang="zh-CN" altLang="en-US" dirty="0"/>
          </a:p>
        </p:txBody>
      </p:sp>
    </p:spTree>
    <p:extLst>
      <p:ext uri="{BB962C8B-B14F-4D97-AF65-F5344CB8AC3E}">
        <p14:creationId xmlns:p14="http://schemas.microsoft.com/office/powerpoint/2010/main" val="22318897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t>Related Works</a:t>
            </a:r>
            <a:endParaRPr lang="zh-CN" altLang="en-US" dirty="0"/>
          </a:p>
        </p:txBody>
      </p:sp>
      <p:pic>
        <p:nvPicPr>
          <p:cNvPr id="6" name="图片 5"/>
          <p:cNvPicPr>
            <a:picLocks noChangeAspect="1"/>
          </p:cNvPicPr>
          <p:nvPr/>
        </p:nvPicPr>
        <p:blipFill>
          <a:blip r:embed="rId3"/>
          <a:stretch>
            <a:fillRect/>
          </a:stretch>
        </p:blipFill>
        <p:spPr>
          <a:xfrm>
            <a:off x="3400425" y="1952625"/>
            <a:ext cx="5391150" cy="2952750"/>
          </a:xfrm>
          <a:prstGeom prst="rect">
            <a:avLst/>
          </a:prstGeom>
        </p:spPr>
      </p:pic>
      <p:sp>
        <p:nvSpPr>
          <p:cNvPr id="7" name="文本框 6"/>
          <p:cNvSpPr txBox="1"/>
          <p:nvPr/>
        </p:nvSpPr>
        <p:spPr>
          <a:xfrm>
            <a:off x="3968495" y="5581839"/>
            <a:ext cx="4255008" cy="369332"/>
          </a:xfrm>
          <a:prstGeom prst="rect">
            <a:avLst/>
          </a:prstGeom>
          <a:noFill/>
        </p:spPr>
        <p:txBody>
          <a:bodyPr wrap="square" rtlCol="0">
            <a:spAutoFit/>
          </a:bodyPr>
          <a:lstStyle/>
          <a:p>
            <a:pPr algn="ctr"/>
            <a:r>
              <a:rPr lang="en-US" altLang="zh-CN" dirty="0" err="1" smtClean="0"/>
              <a:t>FoldSketch</a:t>
            </a:r>
            <a:r>
              <a:rPr lang="en-US" altLang="zh-CN" dirty="0" smtClean="0"/>
              <a:t>[Li et al. 2018]</a:t>
            </a:r>
            <a:endParaRPr lang="zh-CN" altLang="en-US" dirty="0"/>
          </a:p>
        </p:txBody>
      </p:sp>
    </p:spTree>
    <p:extLst>
      <p:ext uri="{BB962C8B-B14F-4D97-AF65-F5344CB8AC3E}">
        <p14:creationId xmlns:p14="http://schemas.microsoft.com/office/powerpoint/2010/main" val="35005474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Contribution - observation</a:t>
            </a:r>
            <a:endParaRPr lang="zh-CN" altLang="en-US" dirty="0"/>
          </a:p>
        </p:txBody>
      </p:sp>
      <p:sp>
        <p:nvSpPr>
          <p:cNvPr id="9" name="内容占位符 2"/>
          <p:cNvSpPr txBox="1">
            <a:spLocks/>
          </p:cNvSpPr>
          <p:nvPr/>
        </p:nvSpPr>
        <p:spPr>
          <a:xfrm>
            <a:off x="838200" y="1690688"/>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smtClean="0"/>
              <a:t>Three modalities in the garment design workflow.</a:t>
            </a:r>
            <a:endParaRPr lang="zh-CN" altLang="en-US" dirty="0"/>
          </a:p>
        </p:txBody>
      </p:sp>
      <p:pic>
        <p:nvPicPr>
          <p:cNvPr id="11" name="图片 10"/>
          <p:cNvPicPr>
            <a:picLocks noChangeAspect="1"/>
          </p:cNvPicPr>
          <p:nvPr/>
        </p:nvPicPr>
        <p:blipFill>
          <a:blip r:embed="rId3"/>
          <a:stretch>
            <a:fillRect/>
          </a:stretch>
        </p:blipFill>
        <p:spPr>
          <a:xfrm>
            <a:off x="2960769" y="4084711"/>
            <a:ext cx="6456198" cy="2080248"/>
          </a:xfrm>
          <a:prstGeom prst="rect">
            <a:avLst/>
          </a:prstGeom>
        </p:spPr>
      </p:pic>
      <p:pic>
        <p:nvPicPr>
          <p:cNvPr id="10" name="图片 9"/>
          <p:cNvPicPr>
            <a:picLocks noChangeAspect="1"/>
          </p:cNvPicPr>
          <p:nvPr/>
        </p:nvPicPr>
        <p:blipFill>
          <a:blip r:embed="rId4"/>
          <a:stretch>
            <a:fillRect/>
          </a:stretch>
        </p:blipFill>
        <p:spPr>
          <a:xfrm>
            <a:off x="227176" y="2715662"/>
            <a:ext cx="2481438" cy="2258554"/>
          </a:xfrm>
          <a:prstGeom prst="rect">
            <a:avLst/>
          </a:prstGeom>
        </p:spPr>
      </p:pic>
      <p:pic>
        <p:nvPicPr>
          <p:cNvPr id="12" name="图片 11"/>
          <p:cNvPicPr>
            <a:picLocks noChangeAspect="1"/>
          </p:cNvPicPr>
          <p:nvPr/>
        </p:nvPicPr>
        <p:blipFill>
          <a:blip r:embed="rId5"/>
          <a:stretch>
            <a:fillRect/>
          </a:stretch>
        </p:blipFill>
        <p:spPr>
          <a:xfrm>
            <a:off x="9590100" y="2527802"/>
            <a:ext cx="2295702" cy="2466579"/>
          </a:xfrm>
          <a:prstGeom prst="rect">
            <a:avLst/>
          </a:prstGeom>
        </p:spPr>
      </p:pic>
      <p:sp>
        <p:nvSpPr>
          <p:cNvPr id="13" name="右箭头 12"/>
          <p:cNvSpPr/>
          <p:nvPr/>
        </p:nvSpPr>
        <p:spPr>
          <a:xfrm rot="2035529">
            <a:off x="2898132" y="4631306"/>
            <a:ext cx="788032" cy="299080"/>
          </a:xfrm>
          <a:prstGeom prst="rightArrow">
            <a:avLst>
              <a:gd name="adj1" fmla="val 50000"/>
              <a:gd name="adj2" fmla="val 639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右箭头 13"/>
          <p:cNvSpPr/>
          <p:nvPr/>
        </p:nvSpPr>
        <p:spPr>
          <a:xfrm rot="19858286">
            <a:off x="8468151" y="4294421"/>
            <a:ext cx="788032" cy="299080"/>
          </a:xfrm>
          <a:prstGeom prst="rightArrow">
            <a:avLst>
              <a:gd name="adj1" fmla="val 50000"/>
              <a:gd name="adj2" fmla="val 639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0952317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Contribution - observation</a:t>
            </a:r>
            <a:endParaRPr lang="zh-CN" altLang="en-US" dirty="0"/>
          </a:p>
        </p:txBody>
      </p:sp>
      <p:pic>
        <p:nvPicPr>
          <p:cNvPr id="6" name="图片 5"/>
          <p:cNvPicPr>
            <a:picLocks noChangeAspect="1"/>
          </p:cNvPicPr>
          <p:nvPr/>
        </p:nvPicPr>
        <p:blipFill>
          <a:blip r:embed="rId3"/>
          <a:stretch>
            <a:fillRect/>
          </a:stretch>
        </p:blipFill>
        <p:spPr>
          <a:xfrm>
            <a:off x="2384778" y="2356732"/>
            <a:ext cx="3200400" cy="3914775"/>
          </a:xfrm>
          <a:prstGeom prst="rect">
            <a:avLst/>
          </a:prstGeom>
        </p:spPr>
      </p:pic>
      <p:pic>
        <p:nvPicPr>
          <p:cNvPr id="7" name="图片 6"/>
          <p:cNvPicPr>
            <a:picLocks noChangeAspect="1"/>
          </p:cNvPicPr>
          <p:nvPr/>
        </p:nvPicPr>
        <p:blipFill>
          <a:blip r:embed="rId4"/>
          <a:stretch>
            <a:fillRect/>
          </a:stretch>
        </p:blipFill>
        <p:spPr>
          <a:xfrm>
            <a:off x="6096000" y="2323394"/>
            <a:ext cx="3495675" cy="3981450"/>
          </a:xfrm>
          <a:prstGeom prst="rect">
            <a:avLst/>
          </a:prstGeom>
        </p:spPr>
      </p:pic>
      <p:sp>
        <p:nvSpPr>
          <p:cNvPr id="5" name="内容占位符 2"/>
          <p:cNvSpPr txBox="1">
            <a:spLocks/>
          </p:cNvSpPr>
          <p:nvPr/>
        </p:nvSpPr>
        <p:spPr>
          <a:xfrm>
            <a:off x="838200" y="1690688"/>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err="1" smtClean="0"/>
              <a:t>Overfit</a:t>
            </a:r>
            <a:r>
              <a:rPr lang="en-US" altLang="zh-CN" dirty="0" smtClean="0"/>
              <a:t> when directly training between two domains.</a:t>
            </a:r>
            <a:endParaRPr lang="zh-CN" altLang="en-US" dirty="0"/>
          </a:p>
        </p:txBody>
      </p:sp>
    </p:spTree>
    <p:extLst>
      <p:ext uri="{BB962C8B-B14F-4D97-AF65-F5344CB8AC3E}">
        <p14:creationId xmlns:p14="http://schemas.microsoft.com/office/powerpoint/2010/main" val="9102612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Contribution – Shared Shape Space </a:t>
            </a:r>
            <a:endParaRPr lang="zh-CN" altLang="en-US" dirty="0"/>
          </a:p>
        </p:txBody>
      </p:sp>
      <p:pic>
        <p:nvPicPr>
          <p:cNvPr id="4" name="内容占位符 3"/>
          <p:cNvPicPr>
            <a:picLocks noGrp="1" noChangeAspect="1"/>
          </p:cNvPicPr>
          <p:nvPr>
            <p:ph idx="1"/>
          </p:nvPr>
        </p:nvPicPr>
        <p:blipFill>
          <a:blip r:embed="rId3"/>
          <a:stretch>
            <a:fillRect/>
          </a:stretch>
        </p:blipFill>
        <p:spPr>
          <a:xfrm>
            <a:off x="1294193" y="2506662"/>
            <a:ext cx="9603613" cy="4351338"/>
          </a:xfrm>
          <a:prstGeom prst="rect">
            <a:avLst/>
          </a:prstGeom>
        </p:spPr>
      </p:pic>
      <p:sp>
        <p:nvSpPr>
          <p:cNvPr id="5" name="内容占位符 2"/>
          <p:cNvSpPr txBox="1">
            <a:spLocks/>
          </p:cNvSpPr>
          <p:nvPr/>
        </p:nvSpPr>
        <p:spPr>
          <a:xfrm>
            <a:off x="838200" y="1690688"/>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smtClean="0"/>
              <a:t>The shared latent space regularizes the learning problem by linking the different domains.</a:t>
            </a:r>
            <a:endParaRPr lang="zh-CN" altLang="en-US" dirty="0"/>
          </a:p>
        </p:txBody>
      </p:sp>
    </p:spTree>
    <p:extLst>
      <p:ext uri="{BB962C8B-B14F-4D97-AF65-F5344CB8AC3E}">
        <p14:creationId xmlns:p14="http://schemas.microsoft.com/office/powerpoint/2010/main" val="20255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Contribution – Shared Shape Space </a:t>
            </a:r>
            <a:endParaRPr lang="zh-CN" altLang="en-US" dirty="0"/>
          </a:p>
        </p:txBody>
      </p:sp>
      <p:pic>
        <p:nvPicPr>
          <p:cNvPr id="6" name="图片 5"/>
          <p:cNvPicPr>
            <a:picLocks noChangeAspect="1"/>
          </p:cNvPicPr>
          <p:nvPr/>
        </p:nvPicPr>
        <p:blipFill>
          <a:blip r:embed="rId3"/>
          <a:stretch>
            <a:fillRect/>
          </a:stretch>
        </p:blipFill>
        <p:spPr>
          <a:xfrm>
            <a:off x="145344" y="1690688"/>
            <a:ext cx="11901311" cy="4525630"/>
          </a:xfrm>
          <a:prstGeom prst="rect">
            <a:avLst/>
          </a:prstGeom>
        </p:spPr>
      </p:pic>
    </p:spTree>
    <p:extLst>
      <p:ext uri="{BB962C8B-B14F-4D97-AF65-F5344CB8AC3E}">
        <p14:creationId xmlns:p14="http://schemas.microsoft.com/office/powerpoint/2010/main" val="22234200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1083</TotalTime>
  <Words>611</Words>
  <Application>Microsoft Office PowerPoint</Application>
  <PresentationFormat>宽屏</PresentationFormat>
  <Paragraphs>76</Paragraphs>
  <Slides>21</Slides>
  <Notes>17</Notes>
  <HiddenSlides>0</HiddenSlides>
  <MMClips>0</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21</vt:i4>
      </vt:variant>
    </vt:vector>
  </HeadingPairs>
  <TitlesOfParts>
    <vt:vector size="25" baseType="lpstr">
      <vt:lpstr>等线</vt:lpstr>
      <vt:lpstr>等线 Light</vt:lpstr>
      <vt:lpstr>Arial</vt:lpstr>
      <vt:lpstr>Office 主题​​</vt:lpstr>
      <vt:lpstr>Learning a Shared Shape Space for Multimodal Garment Design</vt:lpstr>
      <vt:lpstr>Outline</vt:lpstr>
      <vt:lpstr>Related Works</vt:lpstr>
      <vt:lpstr>Related Works</vt:lpstr>
      <vt:lpstr>Related Works</vt:lpstr>
      <vt:lpstr>Contribution - observation</vt:lpstr>
      <vt:lpstr>Contribution - observation</vt:lpstr>
      <vt:lpstr>Contribution – Shared Shape Space </vt:lpstr>
      <vt:lpstr>Contribution – Shared Shape Space </vt:lpstr>
      <vt:lpstr>Contribution – Dataset</vt:lpstr>
      <vt:lpstr>Contribution – Garment Retargeting</vt:lpstr>
      <vt:lpstr>Contribution – Garment Retargeting</vt:lpstr>
      <vt:lpstr>Conclusion &amp; Results</vt:lpstr>
      <vt:lpstr>Conclusion &amp; Results</vt:lpstr>
      <vt:lpstr>Conclusion &amp; Results</vt:lpstr>
      <vt:lpstr>Conclusion &amp; Results</vt:lpstr>
      <vt:lpstr>Conclusion &amp; Results</vt:lpstr>
      <vt:lpstr>Conclusion &amp; Results</vt:lpstr>
      <vt:lpstr>Conclusion &amp; Results</vt:lpstr>
      <vt:lpstr>Discussion</vt:lpstr>
      <vt:lpstr>Thank you!</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a Shared Shape Space for Multimodal Garment Design</dc:title>
  <dc:creator>Yuan Yao</dc:creator>
  <cp:lastModifiedBy>Yuan Yao</cp:lastModifiedBy>
  <cp:revision>26</cp:revision>
  <dcterms:created xsi:type="dcterms:W3CDTF">2018-10-15T00:21:01Z</dcterms:created>
  <dcterms:modified xsi:type="dcterms:W3CDTF">2018-10-15T18:47:53Z</dcterms:modified>
</cp:coreProperties>
</file>