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64" r:id="rId3"/>
    <p:sldId id="257" r:id="rId4"/>
    <p:sldId id="259" r:id="rId5"/>
    <p:sldId id="260" r:id="rId6"/>
    <p:sldId id="263" r:id="rId7"/>
    <p:sldId id="261" r:id="rId8"/>
    <p:sldId id="262" r:id="rId9"/>
    <p:sldId id="265" r:id="rId10"/>
    <p:sldId id="266" r:id="rId11"/>
    <p:sldId id="267" r:id="rId12"/>
    <p:sldId id="268" r:id="rId13"/>
    <p:sldId id="282" r:id="rId14"/>
    <p:sldId id="269" r:id="rId15"/>
    <p:sldId id="279" r:id="rId16"/>
    <p:sldId id="283" r:id="rId17"/>
    <p:sldId id="281" r:id="rId18"/>
    <p:sldId id="280" r:id="rId19"/>
    <p:sldId id="278" r:id="rId20"/>
    <p:sldId id="284" r:id="rId21"/>
    <p:sldId id="270" r:id="rId22"/>
    <p:sldId id="271" r:id="rId23"/>
    <p:sldId id="287" r:id="rId24"/>
    <p:sldId id="272" r:id="rId25"/>
    <p:sldId id="273" r:id="rId26"/>
    <p:sldId id="286" r:id="rId27"/>
    <p:sldId id="285" r:id="rId28"/>
    <p:sldId id="277" r:id="rId29"/>
    <p:sldId id="274" r:id="rId30"/>
    <p:sldId id="2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85460"/>
  </p:normalViewPr>
  <p:slideViewPr>
    <p:cSldViewPr snapToGrid="0" snapToObjects="1">
      <p:cViewPr>
        <p:scale>
          <a:sx n="97" d="100"/>
          <a:sy n="97" d="100"/>
        </p:scale>
        <p:origin x="-96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0F660-6978-5448-96AF-4FE3228ED50A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DB639-433B-F641-890E-8C0365FB0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2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DB639-433B-F641-890E-8C0365FB07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25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We find an initial estimation of the surface first, so that subsequent joint optimization of surface shape and curvature field can escape the trivial solution of a at surface with zero curvature everywhere that minimizes </a:t>
            </a:r>
            <a:r>
              <a:rPr lang="en-CA" dirty="0" err="1"/>
              <a:t>Ematch</a:t>
            </a:r>
            <a:r>
              <a:rPr lang="en-CA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DB639-433B-F641-890E-8C0365FB07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52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DB639-433B-F641-890E-8C0365FB07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29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DB639-433B-F641-890E-8C0365FB07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31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DB639-433B-F641-890E-8C0365FB07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88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CA" sz="1200" dirty="0"/>
              <a:t>{0, 1} denotes if the stroke s is convex or concave.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1200" dirty="0"/>
              <a:t>θ</a:t>
            </a:r>
            <a:r>
              <a:rPr lang="en-CA" sz="1200" dirty="0"/>
              <a:t>(0) = 0.4 and </a:t>
            </a:r>
            <a:r>
              <a:rPr lang="el-GR" sz="1200" dirty="0"/>
              <a:t>θ</a:t>
            </a:r>
            <a:r>
              <a:rPr lang="en-CA" sz="1200" dirty="0"/>
              <a:t>(1) = 0.6, favoring convex strokes.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1200" dirty="0"/>
              <a:t>θ</a:t>
            </a:r>
            <a:r>
              <a:rPr lang="en-CA" sz="1200" dirty="0"/>
              <a:t>(0,0) = (1,1) = 0.0 and </a:t>
            </a:r>
            <a:r>
              <a:rPr lang="el-GR" sz="1200" dirty="0"/>
              <a:t>θ</a:t>
            </a:r>
            <a:r>
              <a:rPr lang="en-CA" sz="1200" dirty="0"/>
              <a:t>(1,0) = (0,1) = 1.0 for same convexity.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200" dirty="0"/>
              <a:t>1 - </a:t>
            </a:r>
            <a:r>
              <a:rPr lang="el-GR" sz="1200" dirty="0"/>
              <a:t>θ</a:t>
            </a:r>
            <a:r>
              <a:rPr lang="en-CA" sz="1200" dirty="0"/>
              <a:t>(·, ·) for opposite convexity. </a:t>
            </a:r>
          </a:p>
          <a:p>
            <a:endParaRPr lang="en-US" dirty="0"/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 solver good for reasonably sized graphs (not huge).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 solver from Vladimir Kolmogorov. 2006. Convergent Tree-Reweighted Message Passing for Energy </a:t>
            </a:r>
            <a:endParaRPr lang="en-CA" dirty="0"/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Minimization.</a:t>
            </a:r>
            <a:b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DB639-433B-F641-890E-8C0365FB07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6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We use the Delaunay refinement algorithm of CGAL [CGA 2016] to quickly generate a dense and high quality mesh confined to the boundary curves.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DB639-433B-F641-890E-8C0365FB07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21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We find an initial estimation of the surface first, so that subsequent joint optimization of surface shape and curvature field can escape the trivial solution of a at surface with zero curvature everywhere that minimizes </a:t>
            </a:r>
            <a:r>
              <a:rPr lang="en-CA" dirty="0" err="1"/>
              <a:t>Ematch</a:t>
            </a:r>
            <a:r>
              <a:rPr lang="en-CA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DB639-433B-F641-890E-8C0365FB07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6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We find an initial estimation of the surface first, so that subsequent joint optimization of surface shape and curvature field can escape the trivial solution of a at surface with zero curvature everywhere that minimizes </a:t>
            </a:r>
            <a:r>
              <a:rPr lang="en-CA" dirty="0" err="1"/>
              <a:t>Ematch</a:t>
            </a:r>
            <a:r>
              <a:rPr lang="en-CA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DB639-433B-F641-890E-8C0365FB07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16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DB639-433B-F641-890E-8C0365FB07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81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 field is encoded by another pair of complex variables a = u^2 + v^2 and b = u^2v^2, </a:t>
            </a:r>
            <a:endParaRPr lang="en-CA" dirty="0"/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is derived from the coefficients of the polynomial equation (z^2 – u^2)(z^2 – v^2)=0.</a:t>
            </a: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Optimization minimizes smoothness energy + a, b, and tangent direction of strokes crossing triangles+ and mild orthogonality requirement.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DB639-433B-F641-890E-8C0365FB07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46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Beta weight of curvature variation term, want smooth curvature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DB639-433B-F641-890E-8C0365FB07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65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initial estimation of the surface first, so that subsequent joint optimization of surface shape and curvature field can escape the trivial solution of a at surface with zero curvature everywhere that minimizes </a:t>
            </a:r>
            <a:r>
              <a:rPr lang="en-CA" dirty="0" err="1"/>
              <a:t>Ematch</a:t>
            </a:r>
            <a:r>
              <a:rPr lang="en-CA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DB639-433B-F641-890E-8C0365FB07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98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A27AF-A60E-C646-A5EA-7F9DA4F31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8384D-710A-DB44-B855-997F49914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7E7E1-579E-9B47-A8EB-8B309F6AA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2328-88FC-7A4C-8739-57E1240CF191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F1D3C-A340-9044-A266-5AB3D40E7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11F2E-54A3-D446-ABA4-076985353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CC0A-140F-304D-A6BD-AFC2FE6A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92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E44C-0E80-8749-AA4A-66E88FEE9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15FEB-09FC-2943-9FD7-C081FAD88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19885-C651-914D-B4DC-9B509C46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2328-88FC-7A4C-8739-57E1240CF191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D22A0-2574-7E49-A4BE-4A61B8A9E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A1A93-C8AC-1C4C-A959-3B1F387D0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CC0A-140F-304D-A6BD-AFC2FE6A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7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D0EBA8-D530-7A4F-8F0C-3AF842AD77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CBAD8-0547-AD4F-847C-74CBA7EE6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5AC23-2A15-EC49-87B6-188D3397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2328-88FC-7A4C-8739-57E1240CF191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46538-2A2F-DC4F-B19C-78C5BF05B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23BBA-8864-8241-A48B-83C6E6CE3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CC0A-140F-304D-A6BD-AFC2FE6A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3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7232E-D41E-7546-8A4C-A9AD6888E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FC613-76F3-1148-849D-17FBC19F1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C1BDF-25E2-744F-A195-21CED9C89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2328-88FC-7A4C-8739-57E1240CF191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AF61E-C0DB-BC46-A88C-D2471041F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220F9-7655-3A43-9829-15C957F62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CC0A-140F-304D-A6BD-AFC2FE6A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6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80C47-540A-D64D-8D36-26CAE466B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E209E-E9D9-224C-B58F-9FFFE3224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46675-D296-254E-BCDC-4C58A72E9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2328-88FC-7A4C-8739-57E1240CF191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61B90-F0AA-704C-BF1D-1A328119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D111F-0755-6E45-8543-092A2D98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CC0A-140F-304D-A6BD-AFC2FE6A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7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740F2-1D7F-7E4B-881D-A80CAEC0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B39D5-37AE-564D-80BD-83C4083316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722421-CC78-D744-9B1E-69864A5C6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71952F-B17A-CA49-994D-A8732AA5E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2328-88FC-7A4C-8739-57E1240CF191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730986-1260-3545-BB26-89D6E859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7CFD7-1106-8E4F-8C1F-391D5E0F2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CC0A-140F-304D-A6BD-AFC2FE6A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7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0C202-ADE4-F549-A53D-89C2503C4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858EB-1AAB-B140-AD82-988FE056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84600-AA7A-8C4B-A48B-3535799C1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EEACFC-8CFF-BB4B-B552-76EA1550A3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28B04D-5F4A-094F-BE0C-C83DF328DD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7AD951-5314-EA4F-A05A-677314443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2328-88FC-7A4C-8739-57E1240CF191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A0BE23-0974-F54A-9C27-66FDC154A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1C66A5-2F25-9541-87C9-2E091BA7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CC0A-140F-304D-A6BD-AFC2FE6A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0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48229-8333-FE40-A793-42219B46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595960-3FDA-FB40-B216-1F04697BD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2328-88FC-7A4C-8739-57E1240CF191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3BFE0A-42E0-1E4D-821D-75802FAFA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FE4F3-E9B2-9E47-B83F-5B1DE28D5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CC0A-140F-304D-A6BD-AFC2FE6A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7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B52C51-53B3-5241-9E8C-25B98BA6A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2328-88FC-7A4C-8739-57E1240CF191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1B7ED1-EA24-2F40-9735-71F13DB60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1DB93-B9BA-1C46-8AB7-4CD07BD2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CC0A-140F-304D-A6BD-AFC2FE6A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0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D2518-7898-484B-A0DD-49C010D5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98BAF-EEAC-2A46-9AA7-DC3C84C54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B788C9-BA7B-D44D-8352-7A61BFD47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7F7337-348A-9840-83C5-173364D8E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2328-88FC-7A4C-8739-57E1240CF191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6324F-E5D5-7446-91F5-75D2ECF84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FF65F-17F1-4442-92C2-DA12D8727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CC0A-140F-304D-A6BD-AFC2FE6A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4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DF44C-5E40-BC4C-AA29-6A6D4E3F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9920B6-2AAE-7649-AE95-E8D87EEDB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1D487C-5709-3D48-B51F-4FAFC16AF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1D586-103E-B046-99AE-17BF103D2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2328-88FC-7A4C-8739-57E1240CF191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05E98-FC71-E74F-818B-E50725904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ECC59-9D26-8A46-BC91-D733697A5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CC0A-140F-304D-A6BD-AFC2FE6A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6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8664BD-3F70-264E-B044-13F2456E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CA8D9-B404-514C-B349-AFDE94C8A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6A2E4-5DCA-8F43-9D18-C953C7684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62328-88FC-7A4C-8739-57E1240CF191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AA465-096C-3343-8B7E-E3CB22763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0F3B4-B103-B541-AF03-28D31503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0CC0A-140F-304D-A6BD-AFC2FE6A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3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68C24-4CFB-4145-BDB9-286B38071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CA" b="1"/>
              <a:t>BendSketch: Modeling Freeform Surfaces Through 2D Sketching </a:t>
            </a:r>
            <a:br>
              <a:rPr lang="en-CA" b="1"/>
            </a:br>
            <a:endParaRPr lang="en-US" sz="31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AFA260-B8A6-3D44-8F2B-859AF98F2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2663" y="3523848"/>
            <a:ext cx="9506673" cy="2387600"/>
          </a:xfrm>
        </p:spPr>
        <p:txBody>
          <a:bodyPr>
            <a:normAutofit/>
          </a:bodyPr>
          <a:lstStyle/>
          <a:p>
            <a:r>
              <a:rPr lang="en-CA" b="1"/>
              <a:t>CHANGJIAN LI</a:t>
            </a:r>
            <a:r>
              <a:rPr lang="en-CA"/>
              <a:t>, The University of Hong Kong and Microsoft Research Asia </a:t>
            </a:r>
            <a:r>
              <a:rPr lang="en-CA" b="1"/>
              <a:t>HAO PAN, YANG LIU</a:t>
            </a:r>
            <a:r>
              <a:rPr lang="en-CA"/>
              <a:t>, and </a:t>
            </a:r>
            <a:r>
              <a:rPr lang="en-CA" b="1"/>
              <a:t>XIN TONG</a:t>
            </a:r>
            <a:r>
              <a:rPr lang="en-CA"/>
              <a:t>, Microsoft Research Asia </a:t>
            </a:r>
            <a:br>
              <a:rPr lang="en-CA"/>
            </a:br>
            <a:r>
              <a:rPr lang="en-CA" b="1"/>
              <a:t>ALLA</a:t>
            </a:r>
            <a:r>
              <a:rPr lang="en-CA"/>
              <a:t> </a:t>
            </a:r>
            <a:r>
              <a:rPr lang="en-CA" b="1"/>
              <a:t>SHEFFER</a:t>
            </a:r>
            <a:r>
              <a:rPr lang="en-CA"/>
              <a:t>, University of British Columbia</a:t>
            </a:r>
            <a:br>
              <a:rPr lang="en-CA"/>
            </a:br>
            <a:r>
              <a:rPr lang="en-CA" b="1"/>
              <a:t>WENPING WANG</a:t>
            </a:r>
            <a:r>
              <a:rPr lang="en-CA"/>
              <a:t>, The University of Hong Kong </a:t>
            </a:r>
          </a:p>
          <a:p>
            <a:endParaRPr lang="en-CA"/>
          </a:p>
          <a:p>
            <a:r>
              <a:rPr lang="en-CA"/>
              <a:t>(2017)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845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07B9-4545-F04C-A424-C9ADE48AD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processing of input strokes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F50DD-FBC5-374D-98B2-9DD54B6BB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67312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α</a:t>
            </a:r>
            <a:r>
              <a:rPr lang="en-US" baseline="-25000" dirty="0"/>
              <a:t>0</a:t>
            </a:r>
            <a:r>
              <a:rPr lang="en-CA" dirty="0"/>
              <a:t> = </a:t>
            </a:r>
            <a:r>
              <a:rPr lang="el-GR" dirty="0"/>
              <a:t>α</a:t>
            </a:r>
            <a:r>
              <a:rPr lang="en-CA" baseline="-25000" dirty="0"/>
              <a:t>2</a:t>
            </a:r>
            <a:r>
              <a:rPr lang="en-CA" dirty="0"/>
              <a:t> = 15°, </a:t>
            </a:r>
            <a:r>
              <a:rPr lang="el-GR" dirty="0"/>
              <a:t>α</a:t>
            </a:r>
            <a:r>
              <a:rPr lang="en-CA" baseline="-25000" dirty="0"/>
              <a:t>1</a:t>
            </a:r>
            <a:r>
              <a:rPr lang="en-CA" dirty="0"/>
              <a:t> = 20°, d = D/30, and two simple strokes are considered neighbors if their closest distance is less than D/10, with D the diagonal length of the bounding box of sketch domain.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A87EA-0BA4-2A4F-9400-8A822D35B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780" y="1690688"/>
            <a:ext cx="8758439" cy="299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70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AC348-C730-C24E-8111-190FD97F6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convexity labeling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509F2-90ED-C744-90D9-3C0F50C6B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b="1" dirty="0"/>
              <a:t>Segment</a:t>
            </a:r>
            <a:r>
              <a:rPr lang="en-CA" dirty="0"/>
              <a:t> input strokes into simple strokes.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Build graph G = (V, E), </a:t>
            </a:r>
            <a:r>
              <a:rPr lang="en-CA" b="1" dirty="0"/>
              <a:t>simple strokes as nodes </a:t>
            </a:r>
            <a:r>
              <a:rPr lang="en-CA" dirty="0"/>
              <a:t>V and </a:t>
            </a:r>
            <a:r>
              <a:rPr lang="en-CA" b="1" dirty="0"/>
              <a:t>parallel/sequential simple strokes denoted by edges</a:t>
            </a:r>
            <a:r>
              <a:rPr lang="en-CA" dirty="0"/>
              <a:t> E.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Solve graph labelling problem using </a:t>
            </a:r>
            <a:r>
              <a:rPr lang="en-CA" b="1" dirty="0"/>
              <a:t>approximate solver </a:t>
            </a:r>
            <a:endParaRPr lang="en-CA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F7A497-A88C-3041-A63B-B0D847D12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393" y="5073350"/>
            <a:ext cx="5327213" cy="91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17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B69DF-63B7-FD43-9326-D1135F049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triangulation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B224C-B00A-104E-B053-BFE79114A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33745" cy="4351338"/>
          </a:xfrm>
        </p:spPr>
        <p:txBody>
          <a:bodyPr>
            <a:normAutofit/>
          </a:bodyPr>
          <a:lstStyle/>
          <a:p>
            <a:r>
              <a:rPr lang="en-CA" dirty="0"/>
              <a:t>Triangulate 2D domain </a:t>
            </a:r>
            <a:r>
              <a:rPr lang="el-GR" dirty="0"/>
              <a:t>Ω</a:t>
            </a:r>
            <a:r>
              <a:rPr lang="en-CA" dirty="0"/>
              <a:t> </a:t>
            </a:r>
            <a:r>
              <a:rPr lang="en-CA" b="1" dirty="0"/>
              <a:t>defined by boundary curves</a:t>
            </a:r>
            <a:r>
              <a:rPr lang="en-CA" dirty="0"/>
              <a:t> into a planar mesh M.</a:t>
            </a:r>
          </a:p>
          <a:p>
            <a:endParaRPr lang="en-CA" dirty="0"/>
          </a:p>
          <a:p>
            <a:r>
              <a:rPr lang="en-CA" dirty="0"/>
              <a:t>Height field discretized by </a:t>
            </a:r>
            <a:r>
              <a:rPr lang="en-CA" b="1" dirty="0"/>
              <a:t>lifted version of M</a:t>
            </a:r>
            <a:r>
              <a:rPr lang="en-CA" dirty="0"/>
              <a:t>, variables encoded by </a:t>
            </a:r>
            <a:r>
              <a:rPr lang="en-CA" b="1" dirty="0"/>
              <a:t>z-coordinates</a:t>
            </a:r>
            <a:r>
              <a:rPr lang="en-CA" dirty="0"/>
              <a:t> of vertices. </a:t>
            </a:r>
          </a:p>
          <a:p>
            <a:endParaRPr lang="en-CA" dirty="0"/>
          </a:p>
          <a:p>
            <a:r>
              <a:rPr lang="en-CA" dirty="0"/>
              <a:t>Feature curves </a:t>
            </a:r>
            <a:r>
              <a:rPr lang="en-CA" b="1" dirty="0"/>
              <a:t>preserved</a:t>
            </a:r>
            <a:r>
              <a:rPr lang="en-CA" dirty="0"/>
              <a:t> by M, edges located on </a:t>
            </a:r>
            <a:r>
              <a:rPr lang="en-CA" b="1" dirty="0"/>
              <a:t>sharp features</a:t>
            </a:r>
            <a:r>
              <a:rPr lang="en-CA" dirty="0"/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8E4A43-41C6-9B44-AA70-BA75A7F9CC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57" r="58375"/>
          <a:stretch/>
        </p:blipFill>
        <p:spPr>
          <a:xfrm>
            <a:off x="8387255" y="1825625"/>
            <a:ext cx="2966545" cy="375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25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00D1D-F546-A347-B96C-F9C42C8B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curvature field terminologies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DE50E-C769-844E-86BD-F4008478D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9976"/>
          </a:xfrm>
        </p:spPr>
        <p:txBody>
          <a:bodyPr>
            <a:normAutofit/>
          </a:bodyPr>
          <a:lstStyle/>
          <a:p>
            <a:r>
              <a:rPr lang="en-CA" dirty="0"/>
              <a:t>Curvature direction field </a:t>
            </a:r>
            <a:r>
              <a:rPr lang="en-CA" b="1" dirty="0"/>
              <a:t>{u, v} </a:t>
            </a:r>
            <a:r>
              <a:rPr lang="en-CA" dirty="0"/>
              <a:t>is defined as a piecewise constant </a:t>
            </a:r>
            <a:r>
              <a:rPr lang="en-CA" b="1" dirty="0"/>
              <a:t>non-orthogonal</a:t>
            </a:r>
            <a:r>
              <a:rPr lang="en-CA" dirty="0"/>
              <a:t> </a:t>
            </a:r>
            <a:r>
              <a:rPr lang="en-CA" b="1" dirty="0"/>
              <a:t>4-direction field over M</a:t>
            </a:r>
            <a:r>
              <a:rPr lang="en-CA" dirty="0"/>
              <a:t>.</a:t>
            </a:r>
          </a:p>
          <a:p>
            <a:endParaRPr lang="en-CA" dirty="0"/>
          </a:p>
          <a:p>
            <a:r>
              <a:rPr lang="en-CA" dirty="0"/>
              <a:t>Curvature magnitude field </a:t>
            </a:r>
            <a:r>
              <a:rPr lang="en-CA" b="1" dirty="0"/>
              <a:t>{</a:t>
            </a:r>
            <a:r>
              <a:rPr lang="el-GR" b="1" dirty="0"/>
              <a:t>λ</a:t>
            </a:r>
            <a:r>
              <a:rPr lang="en-US" b="1" baseline="-25000" dirty="0"/>
              <a:t>u</a:t>
            </a:r>
            <a:r>
              <a:rPr lang="en-US" b="1" dirty="0"/>
              <a:t>, </a:t>
            </a:r>
            <a:r>
              <a:rPr lang="el-GR" b="1" dirty="0"/>
              <a:t>λ</a:t>
            </a:r>
            <a:r>
              <a:rPr lang="en-US" b="1" baseline="-25000" dirty="0"/>
              <a:t>v</a:t>
            </a:r>
            <a:r>
              <a:rPr lang="en-CA" b="1" dirty="0"/>
              <a:t>} </a:t>
            </a:r>
            <a:r>
              <a:rPr lang="en-CA" dirty="0"/>
              <a:t>is defined as two piecewise constant </a:t>
            </a:r>
            <a:r>
              <a:rPr lang="en-CA" b="1" dirty="0"/>
              <a:t>scalar fields</a:t>
            </a:r>
            <a:r>
              <a:rPr lang="en-CA" dirty="0"/>
              <a:t>. </a:t>
            </a:r>
          </a:p>
          <a:p>
            <a:endParaRPr lang="en-US" dirty="0"/>
          </a:p>
          <a:p>
            <a:r>
              <a:rPr lang="en-US" b="1" dirty="0"/>
              <a:t>Differential of Gauss map </a:t>
            </a:r>
            <a:r>
              <a:rPr lang="en-US" dirty="0"/>
              <a:t>(Weingarten shape operator) encodes </a:t>
            </a:r>
            <a:r>
              <a:rPr lang="en-US" b="1" dirty="0"/>
              <a:t>principle curvature directions </a:t>
            </a:r>
            <a:r>
              <a:rPr lang="en-US" dirty="0"/>
              <a:t>and </a:t>
            </a:r>
            <a:r>
              <a:rPr lang="en-US" b="1" dirty="0"/>
              <a:t>magnitudes</a:t>
            </a:r>
            <a:r>
              <a:rPr lang="en-US" dirty="0"/>
              <a:t> as its two </a:t>
            </a:r>
            <a:r>
              <a:rPr lang="en-US" b="1" dirty="0"/>
              <a:t>eigenvectors</a:t>
            </a:r>
            <a:r>
              <a:rPr lang="en-US" dirty="0"/>
              <a:t> and </a:t>
            </a:r>
            <a:r>
              <a:rPr lang="en-US" b="1" dirty="0"/>
              <a:t>eigenvalues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258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00D1D-F546-A347-B96C-F9C42C8B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initialization (initial guess)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DE50E-C769-844E-86BD-F4008478D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Assign a </a:t>
            </a:r>
            <a:r>
              <a:rPr lang="en-CA" b="1" dirty="0"/>
              <a:t>uniform positive curvature value </a:t>
            </a:r>
            <a:r>
              <a:rPr lang="en-CA" dirty="0"/>
              <a:t>to the bending strokes.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Minimize </a:t>
            </a:r>
            <a:r>
              <a:rPr lang="en-CA" b="1" dirty="0" err="1"/>
              <a:t>E</a:t>
            </a:r>
            <a:r>
              <a:rPr lang="en-CA" b="1" baseline="-25000" dirty="0" err="1"/>
              <a:t>bend_field</a:t>
            </a:r>
            <a:r>
              <a:rPr lang="en-CA" b="1" dirty="0"/>
              <a:t> </a:t>
            </a:r>
            <a:r>
              <a:rPr lang="en-CA" dirty="0"/>
              <a:t>and </a:t>
            </a:r>
            <a:r>
              <a:rPr lang="en-CA" b="1" dirty="0"/>
              <a:t>E</a:t>
            </a:r>
            <a:r>
              <a:rPr lang="el-GR" b="1" baseline="-25000" dirty="0"/>
              <a:t>λ</a:t>
            </a:r>
            <a:r>
              <a:rPr lang="en-US" dirty="0"/>
              <a:t> </a:t>
            </a:r>
            <a:r>
              <a:rPr lang="en-US" b="1" dirty="0"/>
              <a:t>under bending stroke constraints </a:t>
            </a:r>
            <a:r>
              <a:rPr lang="en-US" dirty="0"/>
              <a:t>to get </a:t>
            </a:r>
            <a:r>
              <a:rPr lang="en-US" b="1" dirty="0"/>
              <a:t>curvature field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FC27CA-91D2-E043-8865-CE17FAB8C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603" y="3429000"/>
            <a:ext cx="6093977" cy="7487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7C85F6-CB21-CF4B-B472-75F235C0B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473" y="4494937"/>
            <a:ext cx="8604239" cy="83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14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00D1D-F546-A347-B96C-F9C42C8B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energy: curvature direction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DE50E-C769-844E-86BD-F4008478D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Regulates the </a:t>
            </a:r>
            <a:r>
              <a:rPr lang="en-CA" b="1" dirty="0"/>
              <a:t>principal curvature directions </a:t>
            </a:r>
            <a:r>
              <a:rPr lang="en-CA" dirty="0"/>
              <a:t>of a smooth surface as </a:t>
            </a:r>
            <a:r>
              <a:rPr lang="en-CA" b="1" dirty="0"/>
              <a:t>projected onto a plane</a:t>
            </a:r>
            <a:r>
              <a:rPr lang="en-CA" dirty="0"/>
              <a:t>.</a:t>
            </a:r>
          </a:p>
          <a:p>
            <a:endParaRPr lang="en-CA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CA" dirty="0"/>
              <a:t>Discretized as piecewise constant over the triangle mesh M.</a:t>
            </a:r>
          </a:p>
          <a:p>
            <a:r>
              <a:rPr lang="en-US" dirty="0"/>
              <a:t>Integrand over each triangle.</a:t>
            </a:r>
          </a:p>
          <a:p>
            <a:r>
              <a:rPr lang="en-US" dirty="0"/>
              <a:t>Weighted by triangle area.</a:t>
            </a:r>
          </a:p>
          <a:p>
            <a:endParaRPr lang="en-CA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FC27CA-91D2-E043-8865-CE17FAB8C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011" y="1825625"/>
            <a:ext cx="6093977" cy="74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24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00D1D-F546-A347-B96C-F9C42C8B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energy: (constrained) curvature direction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DE50E-C769-844E-86BD-F4008478D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To minimize the energy under bending stroke constraints initialize u, v as a </a:t>
            </a:r>
            <a:r>
              <a:rPr lang="en-CA" b="1" dirty="0"/>
              <a:t>harmonic non-orthogonal 4-direction field</a:t>
            </a:r>
            <a:r>
              <a:rPr lang="en-CA" dirty="0"/>
              <a:t>. </a:t>
            </a:r>
          </a:p>
          <a:p>
            <a:endParaRPr lang="en-CA" dirty="0"/>
          </a:p>
          <a:p>
            <a:r>
              <a:rPr lang="en-CA" dirty="0"/>
              <a:t>Field found by solving </a:t>
            </a:r>
            <a:r>
              <a:rPr lang="en-CA" b="1" dirty="0"/>
              <a:t>quadratic</a:t>
            </a:r>
            <a:r>
              <a:rPr lang="en-CA" dirty="0"/>
              <a:t> optimization problem using </a:t>
            </a:r>
            <a:r>
              <a:rPr lang="en-CA" b="1" dirty="0" err="1"/>
              <a:t>PolyVector</a:t>
            </a:r>
            <a:r>
              <a:rPr lang="en-CA" b="1" dirty="0"/>
              <a:t> representation </a:t>
            </a:r>
            <a:r>
              <a:rPr lang="en-CA" dirty="0"/>
              <a:t>of curvature direction field, </a:t>
            </a:r>
            <a:r>
              <a:rPr lang="en-CA" b="1" dirty="0"/>
              <a:t>{u, v} recovered from solution</a:t>
            </a:r>
            <a:r>
              <a:rPr lang="en-CA" dirty="0"/>
              <a:t>.</a:t>
            </a:r>
          </a:p>
          <a:p>
            <a:endParaRPr lang="en-CA" dirty="0"/>
          </a:p>
          <a:p>
            <a:r>
              <a:rPr lang="en-CA" dirty="0"/>
              <a:t>Directions further refined through an </a:t>
            </a:r>
            <a:r>
              <a:rPr lang="en-CA" b="1" dirty="0"/>
              <a:t>iterative sequence of linear optimizations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C9475-A45A-0A47-8526-4E4BDE827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392" y="5705233"/>
            <a:ext cx="5489216" cy="94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3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00D1D-F546-A347-B96C-F9C42C8B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energy: curvature magnitude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DE50E-C769-844E-86BD-F4008478D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Regulates </a:t>
            </a:r>
            <a:r>
              <a:rPr lang="en-CA" b="1" dirty="0"/>
              <a:t>principal curvature values </a:t>
            </a:r>
            <a:r>
              <a:rPr lang="en-CA" dirty="0"/>
              <a:t>subject to the </a:t>
            </a:r>
            <a:r>
              <a:rPr lang="en-CA" b="1" dirty="0"/>
              <a:t>estimated surface curvature</a:t>
            </a:r>
            <a:r>
              <a:rPr lang="en-CA" dirty="0"/>
              <a:t> values along the bending strokes.</a:t>
            </a:r>
          </a:p>
          <a:p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CA" dirty="0"/>
              <a:t>Discretized as piecewise constant over the triangle mesh M.</a:t>
            </a:r>
          </a:p>
          <a:p>
            <a:r>
              <a:rPr lang="en-US" dirty="0"/>
              <a:t>Integrand over each triangle.</a:t>
            </a:r>
          </a:p>
          <a:p>
            <a:r>
              <a:rPr lang="en-US" dirty="0"/>
              <a:t>Weighted by triangle area.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7C85F6-CB21-CF4B-B472-75F235C0B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219" y="1690688"/>
            <a:ext cx="8604239" cy="83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96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00D1D-F546-A347-B96C-F9C42C8B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surface shape terminology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DE50E-C769-844E-86BD-F4008478DE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:r>
                  <a:rPr lang="en-CA" dirty="0"/>
                  <a:t>Spatial surface parameterized as a </a:t>
                </a:r>
                <a:r>
                  <a:rPr lang="en-CA" b="1" dirty="0"/>
                  <a:t>Monge patch over the 2D domain</a:t>
                </a:r>
                <a:br>
                  <a:rPr lang="en-CA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)∈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CA" dirty="0"/>
                  <a:t>		</a:t>
                </a:r>
              </a:p>
              <a:p>
                <a:endParaRPr lang="en-CA" dirty="0"/>
              </a:p>
              <a:p>
                <a:r>
                  <a:rPr lang="en-US" dirty="0"/>
                  <a:t>Monge patch is a tuple of an </a:t>
                </a:r>
                <a:r>
                  <a:rPr lang="en-US" b="1" dirty="0"/>
                  <a:t>open set U in R</a:t>
                </a:r>
                <a:r>
                  <a:rPr lang="en-US" b="1" baseline="30000" dirty="0"/>
                  <a:t>2</a:t>
                </a:r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:r>
                  <a:rPr lang="en-US" b="1" dirty="0"/>
                  <a:t>differentiable function over that set </a:t>
                </a:r>
                <a:r>
                  <a:rPr lang="en-US" dirty="0"/>
                  <a:t>that maps from U to R. </a:t>
                </a:r>
              </a:p>
              <a:p>
                <a:endParaRPr lang="en-US" dirty="0"/>
              </a:p>
              <a:p>
                <a:r>
                  <a:rPr lang="en-US" dirty="0"/>
                  <a:t>Shape operator calculated by using </a:t>
                </a:r>
                <a:r>
                  <a:rPr lang="en-US" b="1" dirty="0"/>
                  <a:t>first</a:t>
                </a:r>
                <a:r>
                  <a:rPr lang="en-US" dirty="0"/>
                  <a:t> and </a:t>
                </a:r>
                <a:r>
                  <a:rPr lang="en-US" b="1" dirty="0"/>
                  <a:t>second</a:t>
                </a:r>
                <a:r>
                  <a:rPr lang="en-US" dirty="0"/>
                  <a:t> </a:t>
                </a:r>
                <a:r>
                  <a:rPr lang="en-US" b="1" dirty="0"/>
                  <a:t>fundamental</a:t>
                </a:r>
                <a:r>
                  <a:rPr lang="en-US" dirty="0"/>
                  <a:t> </a:t>
                </a:r>
                <a:r>
                  <a:rPr lang="en-US" b="1" dirty="0"/>
                  <a:t>forms</a:t>
                </a:r>
                <a:r>
                  <a:rPr lang="en-US" dirty="0"/>
                  <a:t>, G and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  <a:r>
                  <a:rPr lang="en-US" dirty="0"/>
                  <a:t>, of the surface z.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𝐼𝐼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DE50E-C769-844E-86BD-F4008478DE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632" r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757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00D1D-F546-A347-B96C-F9C42C8B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initialization (initial guess)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DE50E-C769-844E-86BD-F4008478D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  Minimize </a:t>
            </a:r>
            <a:r>
              <a:rPr lang="en-US" b="1" dirty="0" err="1"/>
              <a:t>E</a:t>
            </a:r>
            <a:r>
              <a:rPr lang="en-US" b="1" baseline="-25000" dirty="0" err="1"/>
              <a:t>match</a:t>
            </a:r>
            <a:r>
              <a:rPr lang="en-US" dirty="0"/>
              <a:t> with </a:t>
            </a:r>
            <a:r>
              <a:rPr lang="en-US" b="1" dirty="0"/>
              <a:t>one</a:t>
            </a:r>
            <a:r>
              <a:rPr lang="en-US" dirty="0"/>
              <a:t> iteration of optimization </a:t>
            </a:r>
            <a:br>
              <a:rPr lang="en-US" dirty="0"/>
            </a:br>
            <a:r>
              <a:rPr lang="en-US" dirty="0"/>
              <a:t>      (only </a:t>
            </a:r>
            <a:r>
              <a:rPr lang="en-US" b="1" dirty="0"/>
              <a:t>initial</a:t>
            </a:r>
            <a:r>
              <a:rPr lang="en-US" dirty="0"/>
              <a:t> surface estimation needed)</a:t>
            </a:r>
            <a:endParaRPr lang="en-CA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7C85F6-CB21-CF4B-B472-75F235C0BD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72374" y="2734088"/>
            <a:ext cx="7447252" cy="89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6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364398-78DF-FB46-B841-778BAD98B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5" r="2627"/>
          <a:stretch/>
        </p:blipFill>
        <p:spPr>
          <a:xfrm>
            <a:off x="90899" y="709448"/>
            <a:ext cx="12032080" cy="54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35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00D1D-F546-A347-B96C-F9C42C8B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energy: surface shape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DE50E-C769-844E-86BD-F4008478D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CA" dirty="0"/>
              <a:t>Discretized as piecewise constant over the triangle mesh M.</a:t>
            </a:r>
          </a:p>
          <a:p>
            <a:r>
              <a:rPr lang="en-US" dirty="0"/>
              <a:t>Integrand over each triangle.</a:t>
            </a:r>
          </a:p>
          <a:p>
            <a:r>
              <a:rPr lang="en-US" dirty="0"/>
              <a:t>Weighted by triangle area. 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7C85F6-CB21-CF4B-B472-75F235C0BD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72374" y="1825625"/>
            <a:ext cx="7447252" cy="89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66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16796-DD53-7145-969F-ECB4B6745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46F44-F0A7-3A4B-B1E9-D15632E89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9732"/>
          </a:xfrm>
        </p:spPr>
        <p:txBody>
          <a:bodyPr>
            <a:normAutofit lnSpcReduction="10000"/>
          </a:bodyPr>
          <a:lstStyle/>
          <a:p>
            <a:r>
              <a:rPr lang="en-CA" dirty="0"/>
              <a:t>Given the planar stroke, it is </a:t>
            </a:r>
            <a:r>
              <a:rPr lang="en-CA" b="1" dirty="0"/>
              <a:t>impossible</a:t>
            </a:r>
            <a:r>
              <a:rPr lang="en-CA" dirty="0"/>
              <a:t> to recover the true surface curvature along the stroke </a:t>
            </a:r>
            <a:r>
              <a:rPr lang="en-CA" b="1" dirty="0"/>
              <a:t>without knowing the surface first</a:t>
            </a:r>
            <a:r>
              <a:rPr lang="en-CA" dirty="0"/>
              <a:t>.</a:t>
            </a:r>
          </a:p>
          <a:p>
            <a:r>
              <a:rPr lang="en-CA" dirty="0"/>
              <a:t>Solve for both </a:t>
            </a:r>
            <a:r>
              <a:rPr lang="en-CA" b="1" dirty="0"/>
              <a:t>simultaneously</a:t>
            </a:r>
            <a:r>
              <a:rPr lang="en-CA" dirty="0"/>
              <a:t>.</a:t>
            </a:r>
          </a:p>
          <a:p>
            <a:endParaRPr lang="en-CA" dirty="0"/>
          </a:p>
          <a:p>
            <a:r>
              <a:rPr lang="en-CA" b="1" dirty="0"/>
              <a:t>Iterative</a:t>
            </a:r>
            <a:r>
              <a:rPr lang="en-CA" dirty="0"/>
              <a:t> process, three steps per iteration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Estimate principal curvatures by analyzing lifted strokes.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diffuse curvature values through minimizing E</a:t>
            </a:r>
            <a:r>
              <a:rPr lang="el-GR" baseline="-25000" dirty="0"/>
              <a:t>λ</a:t>
            </a:r>
            <a:r>
              <a:rPr lang="en-CA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update surface shape by minimizing </a:t>
            </a:r>
            <a:r>
              <a:rPr lang="en-CA" dirty="0" err="1"/>
              <a:t>E</a:t>
            </a:r>
            <a:r>
              <a:rPr lang="en-CA" baseline="-25000" dirty="0" err="1"/>
              <a:t>match</a:t>
            </a:r>
            <a:r>
              <a:rPr lang="en-CA" dirty="0"/>
              <a:t> for one iteration.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r>
              <a:rPr lang="en-CA" dirty="0"/>
              <a:t>Curvature directions </a:t>
            </a:r>
            <a:r>
              <a:rPr lang="en-CA" b="1" dirty="0"/>
              <a:t>don’t change</a:t>
            </a:r>
            <a:r>
              <a:rPr lang="en-CA" dirty="0"/>
              <a:t>, simplifies minimizing E</a:t>
            </a:r>
            <a:r>
              <a:rPr lang="el-GR" baseline="-25000" dirty="0"/>
              <a:t>λ</a:t>
            </a:r>
            <a:r>
              <a:rPr lang="en-CA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5AEAE3-0C51-8F44-8629-A31B989D18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653" r="18179"/>
          <a:stretch/>
        </p:blipFill>
        <p:spPr>
          <a:xfrm>
            <a:off x="10305280" y="4574273"/>
            <a:ext cx="1714501" cy="217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95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6AA53-BCA3-0042-9052-6BF83E3AB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principle curvatures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EBE21-E0E1-D549-BD8D-77FD7D69B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2984"/>
          </a:xfrm>
        </p:spPr>
        <p:txBody>
          <a:bodyPr>
            <a:normAutofit/>
          </a:bodyPr>
          <a:lstStyle/>
          <a:p>
            <a:r>
              <a:rPr lang="en-US" dirty="0"/>
              <a:t>Lift planar curve to </a:t>
            </a:r>
            <a:r>
              <a:rPr lang="en-US" b="1" dirty="0"/>
              <a:t>surface</a:t>
            </a:r>
            <a:r>
              <a:rPr lang="en-US" dirty="0"/>
              <a:t>.</a:t>
            </a:r>
          </a:p>
          <a:p>
            <a:r>
              <a:rPr lang="en-US" b="1" dirty="0"/>
              <a:t>Project neighborhood </a:t>
            </a:r>
            <a:r>
              <a:rPr lang="en-US" dirty="0"/>
              <a:t>of spatial curve to </a:t>
            </a:r>
            <a:r>
              <a:rPr lang="en-US" b="1" dirty="0"/>
              <a:t>normal section plane </a:t>
            </a:r>
            <a:r>
              <a:rPr lang="en-US" dirty="0"/>
              <a:t>at each point along curve.</a:t>
            </a:r>
          </a:p>
          <a:p>
            <a:r>
              <a:rPr lang="en-US" b="1" dirty="0"/>
              <a:t>Fit circle to projected image</a:t>
            </a:r>
            <a:r>
              <a:rPr lang="en-US" dirty="0"/>
              <a:t>, inverse radius is estimated curvature at point.</a:t>
            </a:r>
          </a:p>
          <a:p>
            <a:endParaRPr lang="en-US" dirty="0"/>
          </a:p>
          <a:p>
            <a:r>
              <a:rPr lang="en-US" dirty="0"/>
              <a:t>If neighborhood size too </a:t>
            </a:r>
            <a:r>
              <a:rPr lang="en-US" b="1" dirty="0"/>
              <a:t>large</a:t>
            </a:r>
            <a:r>
              <a:rPr lang="en-US" dirty="0"/>
              <a:t>, estimated curvature too </a:t>
            </a:r>
            <a:r>
              <a:rPr lang="en-US" b="1" dirty="0"/>
              <a:t>conservative</a:t>
            </a:r>
            <a:r>
              <a:rPr lang="en-US" dirty="0"/>
              <a:t>.</a:t>
            </a:r>
          </a:p>
          <a:p>
            <a:r>
              <a:rPr lang="en-US" dirty="0"/>
              <a:t>If neighborhood size too </a:t>
            </a:r>
            <a:r>
              <a:rPr lang="en-US" b="1" dirty="0"/>
              <a:t>small</a:t>
            </a:r>
            <a:r>
              <a:rPr lang="en-US" dirty="0"/>
              <a:t>, estimated curvature </a:t>
            </a:r>
            <a:r>
              <a:rPr lang="en-US" b="1" dirty="0"/>
              <a:t>unstable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73625-A861-C140-B12E-D693FF9EC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514" y="230187"/>
            <a:ext cx="2700555" cy="198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40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6AA53-BCA3-0042-9052-6BF83E3AB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principle curvatures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EBE21-E0E1-D549-BD8D-77FD7D69B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Minimize </a:t>
            </a:r>
            <a:r>
              <a:rPr lang="en-US" b="1" dirty="0"/>
              <a:t>geometric fitting error </a:t>
            </a:r>
            <a:r>
              <a:rPr lang="en-US" dirty="0"/>
              <a:t>to estimate circle.</a:t>
            </a:r>
          </a:p>
          <a:p>
            <a:endParaRPr lang="en-US" dirty="0"/>
          </a:p>
          <a:p>
            <a:r>
              <a:rPr lang="en-US" dirty="0"/>
              <a:t>p</a:t>
            </a:r>
            <a:r>
              <a:rPr lang="en-US" baseline="-25000" dirty="0"/>
              <a:t>i</a:t>
            </a:r>
            <a:r>
              <a:rPr lang="en-US" dirty="0"/>
              <a:t> points to be fitted</a:t>
            </a:r>
          </a:p>
          <a:p>
            <a:r>
              <a:rPr lang="en-US" dirty="0"/>
              <a:t>(c, r) defines circle</a:t>
            </a:r>
          </a:p>
          <a:p>
            <a:r>
              <a:rPr lang="el-GR" dirty="0"/>
              <a:t>μ</a:t>
            </a:r>
            <a:r>
              <a:rPr lang="en-US" dirty="0"/>
              <a:t> small weight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CA2600-4ED8-DA40-8548-EB8F8334B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782" y="1690688"/>
            <a:ext cx="4682436" cy="114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96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17E18-C8EC-E54C-A4BA-9186C853F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6C942-FEB3-6C49-A969-93914515D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Imposed on </a:t>
            </a:r>
            <a:r>
              <a:rPr lang="en-US" b="1" dirty="0"/>
              <a:t>height values z </a:t>
            </a:r>
            <a:r>
              <a:rPr lang="en-US" dirty="0"/>
              <a:t>along boundary curves. </a:t>
            </a:r>
          </a:p>
          <a:p>
            <a:endParaRPr lang="en-US" dirty="0"/>
          </a:p>
          <a:p>
            <a:r>
              <a:rPr lang="en-US" dirty="0"/>
              <a:t>Positional constraint – boundary points should be </a:t>
            </a:r>
            <a:r>
              <a:rPr lang="en-US" b="1" dirty="0"/>
              <a:t>close to drawing plane</a:t>
            </a:r>
            <a:r>
              <a:rPr lang="en-US" dirty="0"/>
              <a:t> or </a:t>
            </a:r>
            <a:r>
              <a:rPr lang="en-US" b="1" dirty="0"/>
              <a:t>specified</a:t>
            </a:r>
            <a:r>
              <a:rPr lang="en-US" dirty="0"/>
              <a:t> </a:t>
            </a:r>
            <a:r>
              <a:rPr lang="en-US" b="1" dirty="0"/>
              <a:t>boundary curve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Regularity constraint – boundary curve should be </a:t>
            </a:r>
            <a:r>
              <a:rPr lang="en-US" b="1" dirty="0"/>
              <a:t>smooth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865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48B44-3A3E-3546-AD11-9BC4F6685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strokes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806EE-1AA6-664E-8B67-0D6A22931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Contour – </a:t>
            </a:r>
            <a:r>
              <a:rPr lang="en-US" b="1" dirty="0"/>
              <a:t>normal vector constraints on surface at boundary</a:t>
            </a:r>
            <a:r>
              <a:rPr lang="en-US" dirty="0"/>
              <a:t>, interpolated between contour normal and surface normal at interior vertex.</a:t>
            </a:r>
          </a:p>
          <a:p>
            <a:endParaRPr lang="en-US" dirty="0"/>
          </a:p>
          <a:p>
            <a:r>
              <a:rPr lang="en-US" dirty="0"/>
              <a:t>Ridge/Valley – </a:t>
            </a:r>
            <a:r>
              <a:rPr lang="en-US" b="1" dirty="0"/>
              <a:t>converted to bending lines </a:t>
            </a:r>
            <a:r>
              <a:rPr lang="en-US" dirty="0"/>
              <a:t>with known convexity. </a:t>
            </a:r>
          </a:p>
          <a:p>
            <a:endParaRPr lang="en-US" dirty="0"/>
          </a:p>
          <a:p>
            <a:r>
              <a:rPr lang="en-US" dirty="0"/>
              <a:t>Flat – imposes </a:t>
            </a:r>
            <a:r>
              <a:rPr lang="en-US" b="1" dirty="0"/>
              <a:t>normal constraints</a:t>
            </a:r>
            <a:r>
              <a:rPr lang="en-US" dirty="0"/>
              <a:t> along triangles intersecting stroke.</a:t>
            </a:r>
          </a:p>
          <a:p>
            <a:endParaRPr lang="en-US" dirty="0"/>
          </a:p>
          <a:p>
            <a:r>
              <a:rPr lang="en-US" dirty="0"/>
              <a:t>Sharp Feature – </a:t>
            </a:r>
            <a:r>
              <a:rPr lang="en-US" b="1" dirty="0"/>
              <a:t>induces sharp angles </a:t>
            </a:r>
            <a:r>
              <a:rPr lang="en-US" dirty="0"/>
              <a:t>between neighbor triangles. </a:t>
            </a:r>
          </a:p>
        </p:txBody>
      </p:sp>
    </p:spTree>
    <p:extLst>
      <p:ext uri="{BB962C8B-B14F-4D97-AF65-F5344CB8AC3E}">
        <p14:creationId xmlns:p14="http://schemas.microsoft.com/office/powerpoint/2010/main" val="3109283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00D1D-F546-A347-B96C-F9C42C8B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energy: surface shape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DE50E-C769-844E-86BD-F4008478D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b="1" dirty="0"/>
              <a:t>Complete</a:t>
            </a:r>
            <a:r>
              <a:rPr lang="en-US" dirty="0"/>
              <a:t> height surface energy combines </a:t>
            </a:r>
            <a:r>
              <a:rPr lang="en-US" b="1" dirty="0"/>
              <a:t>match energy </a:t>
            </a:r>
            <a:r>
              <a:rPr lang="en-US" dirty="0"/>
              <a:t>with energies induced by </a:t>
            </a:r>
            <a:r>
              <a:rPr lang="en-US" b="1" dirty="0"/>
              <a:t>boundary, contour, flat, and sharp feature curves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CA" dirty="0"/>
          </a:p>
          <a:p>
            <a:pPr marL="514350" indent="-514350">
              <a:buAutoNum type="arabicPeriod" startAt="3"/>
            </a:pPr>
            <a:endParaRPr lang="en-CA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226137-20F6-F840-BCF5-D9E4D1E391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903" b="17465"/>
          <a:stretch/>
        </p:blipFill>
        <p:spPr>
          <a:xfrm>
            <a:off x="3379750" y="1825625"/>
            <a:ext cx="5432500" cy="34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75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70A3CD-E8F7-0442-B07C-073796EBB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0081" y="1075400"/>
            <a:ext cx="8831837" cy="260539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21A8A0-FFEA-4842-98EC-E31AB4976241}"/>
              </a:ext>
            </a:extLst>
          </p:cNvPr>
          <p:cNvSpPr txBox="1">
            <a:spLocks/>
          </p:cNvSpPr>
          <p:nvPr/>
        </p:nvSpPr>
        <p:spPr>
          <a:xfrm>
            <a:off x="838200" y="4386470"/>
            <a:ext cx="10515600" cy="2106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CA" dirty="0"/>
              <a:t>Input with reference image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After initialization step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3 iterations of solver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5 iterations of solver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F42806-E646-F944-83A0-A5C53F2690FA}"/>
              </a:ext>
            </a:extLst>
          </p:cNvPr>
          <p:cNvSpPr txBox="1"/>
          <p:nvPr/>
        </p:nvSpPr>
        <p:spPr>
          <a:xfrm>
            <a:off x="3010737" y="36774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F846AD-1623-5B45-8000-CB3D4CE7EC76}"/>
              </a:ext>
            </a:extLst>
          </p:cNvPr>
          <p:cNvSpPr txBox="1"/>
          <p:nvPr/>
        </p:nvSpPr>
        <p:spPr>
          <a:xfrm>
            <a:off x="5147848" y="3677479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7D66C3-6C4E-DB4E-9BBA-AE96228E9616}"/>
              </a:ext>
            </a:extLst>
          </p:cNvPr>
          <p:cNvSpPr txBox="1"/>
          <p:nvPr/>
        </p:nvSpPr>
        <p:spPr>
          <a:xfrm>
            <a:off x="6983273" y="36774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A7E5D6-0182-AD4B-952E-0EBEC212BDC6}"/>
              </a:ext>
            </a:extLst>
          </p:cNvPr>
          <p:cNvSpPr txBox="1"/>
          <p:nvPr/>
        </p:nvSpPr>
        <p:spPr>
          <a:xfrm>
            <a:off x="8747595" y="36774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55975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A7AAA-075B-9246-9F77-FB9879AC5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1D013-76E9-DD4A-8D74-328949B97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Height field cannot handle self-occluding shapes or layers, however this is remedied (albeit tedious for users) by their multi-view framework (not included for brevity).</a:t>
            </a:r>
          </a:p>
        </p:txBody>
      </p:sp>
    </p:spTree>
    <p:extLst>
      <p:ext uri="{BB962C8B-B14F-4D97-AF65-F5344CB8AC3E}">
        <p14:creationId xmlns:p14="http://schemas.microsoft.com/office/powerpoint/2010/main" val="992922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69904-E1A5-934A-A3B3-F91344FD0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FEA573-D124-044D-B072-549C936C8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459" y="1974575"/>
            <a:ext cx="11305081" cy="371452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91291-4DF3-3D4E-BA54-3CB0B2E43BB3}"/>
              </a:ext>
            </a:extLst>
          </p:cNvPr>
          <p:cNvSpPr txBox="1"/>
          <p:nvPr/>
        </p:nvSpPr>
        <p:spPr>
          <a:xfrm>
            <a:off x="6705601" y="6488668"/>
            <a:ext cx="5194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*multiple view modeling system not covered in slides</a:t>
            </a:r>
          </a:p>
        </p:txBody>
      </p:sp>
    </p:spTree>
    <p:extLst>
      <p:ext uri="{BB962C8B-B14F-4D97-AF65-F5344CB8AC3E}">
        <p14:creationId xmlns:p14="http://schemas.microsoft.com/office/powerpoint/2010/main" val="3736638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5FB47-7541-6340-B814-6CCC08910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DAF35-3BDD-4D42-9785-9BE83A542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Existing sketching tools are suitable for modeling many classes of shapes, </a:t>
            </a:r>
            <a:r>
              <a:rPr lang="en-CA" b="1" dirty="0"/>
              <a:t>but they are not well suited for designing free form surfaces with complex curvature patterns.</a:t>
            </a:r>
            <a:r>
              <a:rPr lang="en-CA" dirty="0"/>
              <a:t> </a:t>
            </a:r>
          </a:p>
          <a:p>
            <a:endParaRPr lang="en-CA" dirty="0"/>
          </a:p>
          <a:p>
            <a:r>
              <a:rPr lang="en-CA" dirty="0"/>
              <a:t>The </a:t>
            </a:r>
            <a:r>
              <a:rPr lang="en-CA" b="1" dirty="0"/>
              <a:t>local curvature</a:t>
            </a:r>
            <a:r>
              <a:rPr lang="en-CA" dirty="0"/>
              <a:t> variation of a freeform shape can be </a:t>
            </a:r>
            <a:r>
              <a:rPr lang="en-CA" b="1" dirty="0"/>
              <a:t>described by a small set of curves</a:t>
            </a:r>
            <a:r>
              <a:rPr lang="en-CA" dirty="0"/>
              <a:t> showing the </a:t>
            </a:r>
            <a:r>
              <a:rPr lang="en-CA" b="1" dirty="0"/>
              <a:t>major bending directions </a:t>
            </a:r>
            <a:r>
              <a:rPr lang="en-CA" dirty="0"/>
              <a:t>on the surface.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31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30156-7412-8149-A846-2D2AFDE3D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DA6276-14C3-5646-A60E-AD276A38F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3554"/>
          <a:stretch/>
        </p:blipFill>
        <p:spPr>
          <a:xfrm>
            <a:off x="2034209" y="1961001"/>
            <a:ext cx="8123582" cy="293599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328512-236E-AA4E-BA4B-2BE302004B40}"/>
              </a:ext>
            </a:extLst>
          </p:cNvPr>
          <p:cNvSpPr txBox="1"/>
          <p:nvPr/>
        </p:nvSpPr>
        <p:spPr>
          <a:xfrm>
            <a:off x="2034209" y="5167312"/>
            <a:ext cx="8555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Sequential Feature Selector (SFS) methods fail with complex shading/materials, where </a:t>
            </a:r>
            <a:r>
              <a:rPr lang="en-US" sz="2000" dirty="0" err="1"/>
              <a:t>BendSketch</a:t>
            </a:r>
            <a:r>
              <a:rPr lang="en-US" sz="2000" dirty="0"/>
              <a:t> does not. </a:t>
            </a:r>
          </a:p>
        </p:txBody>
      </p:sp>
    </p:spTree>
    <p:extLst>
      <p:ext uri="{BB962C8B-B14F-4D97-AF65-F5344CB8AC3E}">
        <p14:creationId xmlns:p14="http://schemas.microsoft.com/office/powerpoint/2010/main" val="3892659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8E8B1-CB63-FE45-A459-D9DA5EE9C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9DA77-35B1-3542-84F3-B0D7C7F3C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Disambiguating between </a:t>
            </a:r>
            <a:r>
              <a:rPr lang="en-CA" b="1" dirty="0"/>
              <a:t>convex</a:t>
            </a:r>
            <a:r>
              <a:rPr lang="en-CA" dirty="0"/>
              <a:t> and </a:t>
            </a:r>
            <a:r>
              <a:rPr lang="en-CA" b="1" dirty="0"/>
              <a:t>concave</a:t>
            </a:r>
            <a:r>
              <a:rPr lang="en-CA" dirty="0"/>
              <a:t> curves </a:t>
            </a:r>
            <a:r>
              <a:rPr lang="en-CA" b="1" dirty="0"/>
              <a:t>on 2D depictions of 3D shapes</a:t>
            </a:r>
            <a:r>
              <a:rPr lang="en-CA" dirty="0"/>
              <a:t>.</a:t>
            </a:r>
          </a:p>
          <a:p>
            <a:endParaRPr lang="en-CA" dirty="0"/>
          </a:p>
          <a:p>
            <a:r>
              <a:rPr lang="en-CA" dirty="0"/>
              <a:t>Estimating </a:t>
            </a:r>
            <a:r>
              <a:rPr lang="en-CA" b="1" dirty="0"/>
              <a:t>actual curvature </a:t>
            </a:r>
            <a:r>
              <a:rPr lang="en-CA" dirty="0"/>
              <a:t>of unknown surfaces along curves.</a:t>
            </a:r>
          </a:p>
          <a:p>
            <a:endParaRPr lang="en-CA" dirty="0"/>
          </a:p>
          <a:p>
            <a:r>
              <a:rPr lang="en-CA" b="1" dirty="0"/>
              <a:t>Propagating geometric information </a:t>
            </a:r>
            <a:r>
              <a:rPr lang="en-CA" dirty="0"/>
              <a:t>from sparse strokes locally to their surroundings </a:t>
            </a:r>
            <a:r>
              <a:rPr lang="en-CA" b="1" dirty="0"/>
              <a:t>smoothly</a:t>
            </a:r>
            <a:r>
              <a:rPr lang="en-CA" dirty="0"/>
              <a:t> and in a </a:t>
            </a:r>
            <a:r>
              <a:rPr lang="en-CA" b="1" dirty="0"/>
              <a:t>meaningful</a:t>
            </a:r>
            <a:r>
              <a:rPr lang="en-CA" dirty="0"/>
              <a:t> way.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12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57E8A-8901-E546-A8E5-60185DCE6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algorithm: high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3A31B-1EBB-CE49-887A-F5B19F2D6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91388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Processing input strokes, disambiguating convex/concave curves.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Triangulation of the sketched domain.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Initialize with uniform curvature values to solve for initial guess.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Joint computation of the curvature field and surface, iteratively solving curvature magnitudes and surface shape.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6BF434-CFF9-8040-A336-58FAAD9CD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80" r="38879"/>
          <a:stretch/>
        </p:blipFill>
        <p:spPr>
          <a:xfrm>
            <a:off x="8141038" y="3524892"/>
            <a:ext cx="1644219" cy="21710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68A475-E7F6-D146-9876-83389AE7BE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53" r="18179"/>
          <a:stretch/>
        </p:blipFill>
        <p:spPr>
          <a:xfrm>
            <a:off x="10172759" y="3524892"/>
            <a:ext cx="1714501" cy="2171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7D2B3D-373A-CD4D-BAE1-E286B8DE4D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57" r="58375"/>
          <a:stretch/>
        </p:blipFill>
        <p:spPr>
          <a:xfrm>
            <a:off x="10154366" y="1341800"/>
            <a:ext cx="1714500" cy="21710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1EAD50-F534-8B41-8484-A3A51D0B95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824"/>
          <a:stretch/>
        </p:blipFill>
        <p:spPr>
          <a:xfrm>
            <a:off x="7985030" y="1322899"/>
            <a:ext cx="1800227" cy="21710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E7B372-9445-5D4B-BA9C-1D2352E0B5F5}"/>
              </a:ext>
            </a:extLst>
          </p:cNvPr>
          <p:cNvSpPr txBox="1"/>
          <p:nvPr/>
        </p:nvSpPr>
        <p:spPr>
          <a:xfrm>
            <a:off x="8129588" y="3124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465436-9496-0244-90E4-79B21649B787}"/>
              </a:ext>
            </a:extLst>
          </p:cNvPr>
          <p:cNvSpPr txBox="1"/>
          <p:nvPr/>
        </p:nvSpPr>
        <p:spPr>
          <a:xfrm>
            <a:off x="10172759" y="3124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E8CC2A-45EC-2443-8C2F-979459F10FA6}"/>
              </a:ext>
            </a:extLst>
          </p:cNvPr>
          <p:cNvSpPr txBox="1"/>
          <p:nvPr/>
        </p:nvSpPr>
        <p:spPr>
          <a:xfrm>
            <a:off x="8126310" y="53266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716672-7221-C644-9E4B-06B967417024}"/>
              </a:ext>
            </a:extLst>
          </p:cNvPr>
          <p:cNvSpPr txBox="1"/>
          <p:nvPr/>
        </p:nvSpPr>
        <p:spPr>
          <a:xfrm>
            <a:off x="10172759" y="53266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60002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57E8A-8901-E546-A8E5-60185DCE6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algorithm: high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3A31B-1EBB-CE49-887A-F5B19F2D6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91388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Processing input strokes, disambiguating convex/concave curves.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Triangulation of the sketched domain.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Initialize with uniform curvature values and solve for initial guess.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Joint computation of the curvature field and surface, iteratively solving curvature magnitudes and surface shape.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73BCC-27BD-1B45-A464-7B6F8ADA04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163" t="337" r="-504" b="-337"/>
          <a:stretch/>
        </p:blipFill>
        <p:spPr>
          <a:xfrm>
            <a:off x="8991214" y="1492734"/>
            <a:ext cx="3295382" cy="43513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2FFDC1-48EA-A340-8FD7-D98E88505AAD}"/>
              </a:ext>
            </a:extLst>
          </p:cNvPr>
          <p:cNvSpPr txBox="1"/>
          <p:nvPr/>
        </p:nvSpPr>
        <p:spPr>
          <a:xfrm>
            <a:off x="8814763" y="547473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4160392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07B9-4545-F04C-A424-C9ADE48AD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(input/</a:t>
            </a:r>
            <a:r>
              <a:rPr lang="en-CA" dirty="0">
                <a:solidFill>
                  <a:srgbClr val="92D050"/>
                </a:solidFill>
              </a:rPr>
              <a:t>auto</a:t>
            </a:r>
            <a:r>
              <a:rPr lang="en-CA" dirty="0"/>
              <a:t>) stroke types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F50DD-FBC5-374D-98B2-9DD54B6BB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CA" dirty="0"/>
              <a:t>Boundary - surface discontinues.</a:t>
            </a:r>
          </a:p>
          <a:p>
            <a:r>
              <a:rPr lang="en-CA" dirty="0"/>
              <a:t>Bending - projection of principal curvature line, </a:t>
            </a:r>
            <a:r>
              <a:rPr lang="en-CA" dirty="0">
                <a:solidFill>
                  <a:srgbClr val="92D050"/>
                </a:solidFill>
              </a:rPr>
              <a:t>convex/concave</a:t>
            </a:r>
            <a:r>
              <a:rPr lang="en-CA" dirty="0"/>
              <a:t>.</a:t>
            </a:r>
            <a:endParaRPr lang="en-CA" dirty="0">
              <a:solidFill>
                <a:srgbClr val="92D050"/>
              </a:solidFill>
            </a:endParaRPr>
          </a:p>
          <a:p>
            <a:r>
              <a:rPr lang="en-CA" dirty="0"/>
              <a:t>Sharp Feature - a curve across which normals change discontinuously.</a:t>
            </a:r>
          </a:p>
          <a:p>
            <a:r>
              <a:rPr lang="en-CA" dirty="0"/>
              <a:t>Ridge/Valley - a curve across which surface bends back/forward.</a:t>
            </a:r>
          </a:p>
          <a:p>
            <a:r>
              <a:rPr lang="en-CA" dirty="0"/>
              <a:t>Flat - a curve along which the surface has no bending.</a:t>
            </a:r>
          </a:p>
          <a:p>
            <a:r>
              <a:rPr lang="en-CA" dirty="0"/>
              <a:t>Contour - boundary with known normals, or object silhouette.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56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07B9-4545-F04C-A424-C9ADE48AD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processing of input strokes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F50DD-FBC5-374D-98B2-9DD54B6BB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07668" cy="4351338"/>
          </a:xfrm>
        </p:spPr>
        <p:txBody>
          <a:bodyPr>
            <a:normAutofit/>
          </a:bodyPr>
          <a:lstStyle/>
          <a:p>
            <a:r>
              <a:rPr lang="en-US" dirty="0"/>
              <a:t>Simple Strokes - </a:t>
            </a:r>
            <a:r>
              <a:rPr lang="en-CA" dirty="0"/>
              <a:t>strokes that only bend in </a:t>
            </a:r>
            <a:r>
              <a:rPr lang="en-CA" b="1" dirty="0"/>
              <a:t>one direction </a:t>
            </a:r>
            <a:r>
              <a:rPr lang="en-CA" dirty="0"/>
              <a:t>in 2D plane.</a:t>
            </a:r>
          </a:p>
          <a:p>
            <a:endParaRPr lang="en-US" dirty="0"/>
          </a:p>
          <a:p>
            <a:r>
              <a:rPr lang="en-US" dirty="0"/>
              <a:t>Signed curvature, </a:t>
            </a:r>
            <a:r>
              <a:rPr lang="en-US" b="1" dirty="0"/>
              <a:t>if k </a:t>
            </a:r>
            <a:r>
              <a:rPr lang="en-CA" b="1" dirty="0"/>
              <a:t>≤</a:t>
            </a:r>
            <a:r>
              <a:rPr lang="en-US" b="1" dirty="0"/>
              <a:t> 0 or k </a:t>
            </a:r>
            <a:r>
              <a:rPr lang="en-CA" b="1" dirty="0"/>
              <a:t>≥</a:t>
            </a:r>
            <a:r>
              <a:rPr lang="en-US" b="1" dirty="0"/>
              <a:t> 0 </a:t>
            </a:r>
            <a:r>
              <a:rPr lang="en-US" dirty="0"/>
              <a:t>then the stroke is a simple stroke.</a:t>
            </a:r>
          </a:p>
          <a:p>
            <a:endParaRPr lang="en-US" dirty="0"/>
          </a:p>
          <a:p>
            <a:r>
              <a:rPr lang="en-US" dirty="0"/>
              <a:t>Denote planar convex (k </a:t>
            </a:r>
            <a:r>
              <a:rPr lang="en-CA" dirty="0"/>
              <a:t>≥</a:t>
            </a:r>
            <a:r>
              <a:rPr lang="en-US" dirty="0"/>
              <a:t> 0) and concave (k </a:t>
            </a:r>
            <a:r>
              <a:rPr lang="en-CA" dirty="0"/>
              <a:t>≤</a:t>
            </a:r>
            <a:r>
              <a:rPr lang="en-US" dirty="0"/>
              <a:t> 0) with </a:t>
            </a:r>
            <a:r>
              <a:rPr lang="en-US" b="1" dirty="0"/>
              <a:t>sign of traversal tangent direction and stroke</a:t>
            </a:r>
            <a:r>
              <a:rPr lang="en-US" dirty="0"/>
              <a:t>. 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0E39AB-3FC9-C54D-908F-1628EEACB979}"/>
                  </a:ext>
                </a:extLst>
              </p:cNvPr>
              <p:cNvSpPr txBox="1"/>
              <p:nvPr/>
            </p:nvSpPr>
            <p:spPr>
              <a:xfrm>
                <a:off x="7580508" y="1980812"/>
                <a:ext cx="189974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∈[0,1]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0E39AB-3FC9-C54D-908F-1628EEACB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508" y="1980812"/>
                <a:ext cx="1899745" cy="369332"/>
              </a:xfrm>
              <a:prstGeom prst="rect">
                <a:avLst/>
              </a:prstGeom>
              <a:blipFill>
                <a:blip r:embed="rId2"/>
                <a:stretch>
                  <a:fillRect r="-3333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DA49A2-4AF5-2B48-9C4F-0F31815F50ED}"/>
                  </a:ext>
                </a:extLst>
              </p:cNvPr>
              <p:cNvSpPr txBox="1"/>
              <p:nvPr/>
            </p:nvSpPr>
            <p:spPr>
              <a:xfrm>
                <a:off x="7580508" y="3194385"/>
                <a:ext cx="3179525" cy="782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DA49A2-4AF5-2B48-9C4F-0F31815F5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508" y="3194385"/>
                <a:ext cx="3179525" cy="782265"/>
              </a:xfrm>
              <a:prstGeom prst="rect">
                <a:avLst/>
              </a:prstGeom>
              <a:blipFill>
                <a:blip r:embed="rId3"/>
                <a:stretch>
                  <a:fillRect l="-1992" t="-6557" r="-2789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2C0CC3-128B-AC48-984A-ABDFCBC4122A}"/>
                  </a:ext>
                </a:extLst>
              </p:cNvPr>
              <p:cNvSpPr txBox="1"/>
              <p:nvPr/>
            </p:nvSpPr>
            <p:spPr>
              <a:xfrm>
                <a:off x="7580508" y="4820891"/>
                <a:ext cx="2580065" cy="4437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𝑠𝑖𝑔𝑛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{−,+}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2C0CC3-128B-AC48-984A-ABDFCBC41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508" y="4820891"/>
                <a:ext cx="2580065" cy="443711"/>
              </a:xfrm>
              <a:prstGeom prst="rect">
                <a:avLst/>
              </a:prstGeom>
              <a:blipFill>
                <a:blip r:embed="rId4"/>
                <a:stretch>
                  <a:fillRect l="-3431" r="-3431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177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07B9-4545-F04C-A424-C9ADE48AD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processing of input strokes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F50DD-FBC5-374D-98B2-9DD54B6BB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Resolving convex/concave ambiguity is </a:t>
            </a:r>
            <a:r>
              <a:rPr lang="en-US" b="1" dirty="0"/>
              <a:t>hard</a:t>
            </a:r>
            <a:r>
              <a:rPr lang="en-US" dirty="0"/>
              <a:t>, use </a:t>
            </a:r>
            <a:r>
              <a:rPr lang="en-CA" dirty="0"/>
              <a:t>clues about stroke labeling patterns at </a:t>
            </a:r>
            <a:r>
              <a:rPr lang="en-CA" b="1" dirty="0"/>
              <a:t>local regions</a:t>
            </a:r>
            <a:r>
              <a:rPr lang="en-CA" dirty="0"/>
              <a:t>.</a:t>
            </a:r>
          </a:p>
          <a:p>
            <a:endParaRPr lang="en-CA" dirty="0"/>
          </a:p>
          <a:p>
            <a:r>
              <a:rPr lang="en-CA" dirty="0"/>
              <a:t>A simple stroke is </a:t>
            </a:r>
            <a:r>
              <a:rPr lang="en-CA" b="1" dirty="0"/>
              <a:t>slightly more likely to be convex</a:t>
            </a:r>
            <a:r>
              <a:rPr lang="en-CA" dirty="0"/>
              <a:t>. </a:t>
            </a:r>
            <a:endParaRPr lang="en-CA" dirty="0">
              <a:effectLst/>
            </a:endParaRPr>
          </a:p>
          <a:p>
            <a:r>
              <a:rPr lang="en-CA" dirty="0"/>
              <a:t>Two </a:t>
            </a:r>
            <a:r>
              <a:rPr lang="en-CA" b="1" dirty="0"/>
              <a:t>sequential</a:t>
            </a:r>
            <a:r>
              <a:rPr lang="en-CA" dirty="0"/>
              <a:t> simple strokes with the </a:t>
            </a:r>
            <a:r>
              <a:rPr lang="en-CA" b="1" dirty="0"/>
              <a:t>same/opposite </a:t>
            </a:r>
            <a:r>
              <a:rPr lang="en-CA" dirty="0"/>
              <a:t>planar convexity are likely to have the </a:t>
            </a:r>
            <a:r>
              <a:rPr lang="en-CA" b="1" dirty="0"/>
              <a:t>same/opposite </a:t>
            </a:r>
            <a:r>
              <a:rPr lang="en-CA" dirty="0"/>
              <a:t>convexity properties.</a:t>
            </a:r>
            <a:endParaRPr lang="en-CA" dirty="0">
              <a:effectLst/>
            </a:endParaRPr>
          </a:p>
          <a:p>
            <a:r>
              <a:rPr lang="en-CA" dirty="0"/>
              <a:t>Two </a:t>
            </a:r>
            <a:r>
              <a:rPr lang="en-CA" b="1" dirty="0"/>
              <a:t>parallel</a:t>
            </a:r>
            <a:r>
              <a:rPr lang="en-CA" dirty="0"/>
              <a:t> simple strokes with the </a:t>
            </a:r>
            <a:r>
              <a:rPr lang="en-CA" b="1" dirty="0"/>
              <a:t>same</a:t>
            </a:r>
            <a:r>
              <a:rPr lang="en-CA" dirty="0"/>
              <a:t> planar convexity are likely to have the </a:t>
            </a:r>
            <a:r>
              <a:rPr lang="en-CA" b="1" dirty="0"/>
              <a:t>same</a:t>
            </a:r>
            <a:r>
              <a:rPr lang="en-CA" dirty="0"/>
              <a:t> convexity property. </a:t>
            </a:r>
            <a:endParaRPr lang="en-CA" dirty="0">
              <a:effectLst/>
            </a:endParaRPr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57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1708</Words>
  <Application>Microsoft Macintosh PowerPoint</Application>
  <PresentationFormat>Widescreen</PresentationFormat>
  <Paragraphs>205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Times New Roman</vt:lpstr>
      <vt:lpstr>Office Theme</vt:lpstr>
      <vt:lpstr>BendSketch: Modeling Freeform Surfaces Through 2D Sketching  </vt:lpstr>
      <vt:lpstr>PowerPoint Presentation</vt:lpstr>
      <vt:lpstr>motivation</vt:lpstr>
      <vt:lpstr>technical contributions</vt:lpstr>
      <vt:lpstr>algorithm: high level</vt:lpstr>
      <vt:lpstr>algorithm: high level</vt:lpstr>
      <vt:lpstr>(input/auto) stroke types </vt:lpstr>
      <vt:lpstr>processing of input strokes</vt:lpstr>
      <vt:lpstr>processing of input strokes</vt:lpstr>
      <vt:lpstr>processing of input strokes</vt:lpstr>
      <vt:lpstr>convexity labeling</vt:lpstr>
      <vt:lpstr>domain triangulation</vt:lpstr>
      <vt:lpstr>aside: curvature field terminologies</vt:lpstr>
      <vt:lpstr>initialization (initial guess)</vt:lpstr>
      <vt:lpstr>energy: curvature direction field</vt:lpstr>
      <vt:lpstr>energy: (constrained) curvature direction field</vt:lpstr>
      <vt:lpstr>energy: curvature magnitude field</vt:lpstr>
      <vt:lpstr>aside: surface shape terminology</vt:lpstr>
      <vt:lpstr>initialization (initial guess)</vt:lpstr>
      <vt:lpstr>energy: surface shape</vt:lpstr>
      <vt:lpstr>joint optimization</vt:lpstr>
      <vt:lpstr>estimate principle curvatures</vt:lpstr>
      <vt:lpstr>estimate principle curvatures</vt:lpstr>
      <vt:lpstr>boundary conditions</vt:lpstr>
      <vt:lpstr>other strokes</vt:lpstr>
      <vt:lpstr>energy: surface shape</vt:lpstr>
      <vt:lpstr>PowerPoint Presentation</vt:lpstr>
      <vt:lpstr>limitations</vt:lpstr>
      <vt:lpstr>results</vt:lpstr>
      <vt:lpstr>comparison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BendSketch: Modeling Freeform Surfaces Through 2D Sketching  </dc:title>
  <dc:creator>Luciano Burla</dc:creator>
  <cp:lastModifiedBy>Luciano Burla</cp:lastModifiedBy>
  <cp:revision>27</cp:revision>
  <dcterms:created xsi:type="dcterms:W3CDTF">2019-10-22T06:57:06Z</dcterms:created>
  <dcterms:modified xsi:type="dcterms:W3CDTF">2019-10-22T11:48:21Z</dcterms:modified>
</cp:coreProperties>
</file>