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309" r:id="rId4"/>
    <p:sldId id="258" r:id="rId5"/>
    <p:sldId id="311" r:id="rId6"/>
    <p:sldId id="310" r:id="rId7"/>
    <p:sldId id="286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268" r:id="rId22"/>
    <p:sldId id="269" r:id="rId23"/>
    <p:sldId id="270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Lato" panose="020F0502020204030203" pitchFamily="34" charset="77"/>
      <p:regular r:id="rId27"/>
      <p:bold r:id="rId28"/>
      <p:italic r:id="rId29"/>
      <p:boldItalic r:id="rId30"/>
    </p:embeddedFont>
    <p:embeddedFont>
      <p:font typeface="Raleway" panose="020B0503030101060003" pitchFamily="34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027E078-0752-4B4F-B9D0-9EAABEBC4CFF}">
          <p14:sldIdLst>
            <p14:sldId id="256"/>
            <p14:sldId id="257"/>
            <p14:sldId id="309"/>
            <p14:sldId id="258"/>
            <p14:sldId id="311"/>
            <p14:sldId id="310"/>
            <p14:sldId id="286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9"/>
    <p:restoredTop sz="82934"/>
  </p:normalViewPr>
  <p:slideViewPr>
    <p:cSldViewPr snapToGrid="0">
      <p:cViewPr>
        <p:scale>
          <a:sx n="91" d="100"/>
          <a:sy n="91" d="100"/>
        </p:scale>
        <p:origin x="264" y="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6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20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70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34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4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28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977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6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8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56cb0931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56cb0931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54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56cb0931a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56cb0931a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56cb0931a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56cb0931a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56cb0931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56cb0931a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56cb0931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56cb0931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composition of two independently optimized surface-to-plane map does not generally yield an optimal surface-to-surface map.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3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6cb0931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6cb0931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6cb0931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6cb0931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90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6cb0931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6cb0931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50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95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62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5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3000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/>
              <a:t>Distortion-Minimizing</a:t>
            </a:r>
            <a:r>
              <a:rPr lang="zh-CN" altLang="en-US" sz="2400" dirty="0"/>
              <a:t> </a:t>
            </a:r>
            <a:r>
              <a:rPr lang="en-US" altLang="zh-CN" sz="2400" dirty="0"/>
              <a:t>Injective</a:t>
            </a:r>
            <a:r>
              <a:rPr lang="zh-CN" altLang="en-US" sz="2400" dirty="0"/>
              <a:t> </a:t>
            </a:r>
            <a:r>
              <a:rPr lang="en-US" altLang="zh-CN" sz="2400" dirty="0"/>
              <a:t>Maps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Surfaces</a:t>
            </a:r>
            <a:endParaRPr sz="24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2697325"/>
            <a:ext cx="7688100" cy="1201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Patrick</a:t>
            </a:r>
            <a:r>
              <a:rPr lang="zh-CN" altLang="en-US" dirty="0"/>
              <a:t> </a:t>
            </a:r>
            <a:r>
              <a:rPr lang="en-US" altLang="zh-CN" dirty="0"/>
              <a:t>Schmidt,</a:t>
            </a:r>
            <a:r>
              <a:rPr lang="zh-CN" altLang="en-US" dirty="0"/>
              <a:t> </a:t>
            </a:r>
            <a:r>
              <a:rPr lang="en-US" altLang="zh-CN" sz="1400" i="1" dirty="0"/>
              <a:t>RWTH</a:t>
            </a:r>
            <a:r>
              <a:rPr lang="zh-CN" altLang="en-US" sz="1400" i="1" dirty="0"/>
              <a:t> </a:t>
            </a:r>
            <a:r>
              <a:rPr lang="en-US" altLang="zh-CN" sz="1400" i="1" dirty="0"/>
              <a:t>Aachen</a:t>
            </a:r>
            <a:r>
              <a:rPr lang="zh-CN" altLang="en-US" sz="1400" i="1" dirty="0"/>
              <a:t> </a:t>
            </a:r>
            <a:r>
              <a:rPr lang="en-US" altLang="zh-CN" sz="1400" i="1" dirty="0"/>
              <a:t>University</a:t>
            </a:r>
            <a:endParaRPr lang="en-GB" sz="1400" i="1" dirty="0"/>
          </a:p>
          <a:p>
            <a:pPr marL="0" lvl="0" indent="0"/>
            <a:r>
              <a:rPr lang="en-US" altLang="zh-CN" dirty="0"/>
              <a:t>Janis</a:t>
            </a:r>
            <a:r>
              <a:rPr lang="zh-CN" altLang="en-US" dirty="0"/>
              <a:t> </a:t>
            </a:r>
            <a:r>
              <a:rPr lang="en-US" altLang="zh-CN" dirty="0"/>
              <a:t>Born</a:t>
            </a:r>
            <a:r>
              <a:rPr lang="en-GB" dirty="0"/>
              <a:t>, </a:t>
            </a:r>
            <a:r>
              <a:rPr lang="en-US" altLang="zh-CN" sz="1400" i="1" dirty="0"/>
              <a:t>RWTH</a:t>
            </a:r>
            <a:r>
              <a:rPr lang="zh-CN" altLang="en-US" sz="1400" i="1" dirty="0"/>
              <a:t> </a:t>
            </a:r>
            <a:r>
              <a:rPr lang="en-US" altLang="zh-CN" sz="1400" i="1" dirty="0"/>
              <a:t>Aachen</a:t>
            </a:r>
            <a:r>
              <a:rPr lang="zh-CN" altLang="en-US" sz="1400" i="1" dirty="0"/>
              <a:t> </a:t>
            </a:r>
            <a:r>
              <a:rPr lang="en-US" altLang="zh-CN" sz="1400" i="1" dirty="0"/>
              <a:t>University</a:t>
            </a:r>
            <a:endParaRPr lang="en-GB" sz="1400" i="1" dirty="0"/>
          </a:p>
          <a:p>
            <a:pPr marL="0" lvl="0" indent="0"/>
            <a:r>
              <a:rPr lang="en-US" altLang="zh-CN" dirty="0"/>
              <a:t>Marcel</a:t>
            </a:r>
            <a:r>
              <a:rPr lang="zh-CN" altLang="en-US" dirty="0"/>
              <a:t> </a:t>
            </a:r>
            <a:r>
              <a:rPr lang="en-US" altLang="zh-CN" dirty="0" err="1"/>
              <a:t>Campen</a:t>
            </a:r>
            <a:r>
              <a:rPr lang="en-GB" dirty="0"/>
              <a:t>, </a:t>
            </a:r>
            <a:r>
              <a:rPr lang="en-US" altLang="zh-CN" sz="1400" i="1" dirty="0"/>
              <a:t>Osnabrück University</a:t>
            </a:r>
            <a:endParaRPr lang="en-GB" sz="14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Leif </a:t>
            </a:r>
            <a:r>
              <a:rPr lang="en-GB" dirty="0" err="1"/>
              <a:t>Kobbelt</a:t>
            </a:r>
            <a:r>
              <a:rPr lang="en-GB" dirty="0"/>
              <a:t>, </a:t>
            </a:r>
            <a:r>
              <a:rPr lang="en-GB" sz="1400" i="1" dirty="0"/>
              <a:t>RWTH Aachen University</a:t>
            </a:r>
            <a:endParaRPr lang="en-GB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Distortion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90000"/>
                <a:ext cx="7856611" cy="1894210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CA" dirty="0"/>
                  <a:t> are triangle meshes,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CA" dirty="0"/>
                  <a:t> can be rewritten as </a:t>
                </a:r>
                <a:endParaRPr lang="en-CA" sz="800" dirty="0"/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sub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CA" sz="1600" dirty="0"/>
              </a:p>
              <a:p>
                <a:pPr marL="146050" indent="0">
                  <a:buNone/>
                </a:pPr>
                <a:endParaRPr lang="en-CA" sz="900" dirty="0"/>
              </a:p>
              <a:p>
                <a:pPr marL="146050" indent="0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Meta mesh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CA" dirty="0"/>
                  <a:t>, obtained by intersecting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bSup>
                  </m:oMath>
                </a14:m>
                <a:r>
                  <a:rPr lang="en-CA" dirty="0"/>
                  <a:t> are the areas of the intersection polygon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CA" dirty="0"/>
                  <a:t> on the respective surfaces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90000"/>
                <a:ext cx="7856611" cy="1894210"/>
              </a:xfrm>
              <a:blipFill>
                <a:blip r:embed="rId3"/>
                <a:stretch>
                  <a:fillRect t="-2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75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Optimization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710135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en-US" dirty="0"/>
                  <a:t>Choose the variable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CA" sz="800" dirty="0"/>
                  <a:t>  </a:t>
                </a:r>
                <a:r>
                  <a:rPr lang="en-CA" dirty="0"/>
                  <a:t>as the concatenation of all vertex positions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:</a:t>
                </a:r>
              </a:p>
              <a:p>
                <a:pPr marL="146050" indent="0">
                  <a:buNone/>
                </a:pPr>
                <a:endParaRPr lang="en-US" sz="600" b="0" dirty="0">
                  <a:latin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=[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𝒱</m:t>
                                  </m: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r>
                            <a:rPr lang="en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𝒱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1600" dirty="0"/>
              </a:p>
              <a:p>
                <a:pPr marL="146050" indent="0">
                  <a:buNone/>
                </a:pPr>
                <a:endParaRPr lang="en-CA" sz="900" dirty="0"/>
              </a:p>
              <a:p>
                <a:pPr marL="146050" indent="0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containing all parameter locations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  <m:r>
                      <a:rPr lang="en-CA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and </a:t>
                </a:r>
              </a:p>
              <a:p>
                <a:pPr marL="146050" indent="0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the number of variables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p>
                            <m:r>
                              <a:rPr lang="en-CA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/>
                <a:r>
                  <a:rPr lang="en-US" sz="1400" dirty="0">
                    <a:ea typeface="Cambria Math" panose="02040503050406030204" pitchFamily="18" charset="0"/>
                  </a:rPr>
                  <a:t>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are linear in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14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is not</a:t>
                </a:r>
              </a:p>
              <a:p>
                <a:pPr/>
                <a:r>
                  <a:rPr lang="en-US" sz="14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14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b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are areas of the intersection polygon, they depend on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7101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61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18D4E7-D417-CE46-AA98-E5D5F91DA1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Approach – Continuity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18D4E7-D417-CE46-AA98-E5D5F91DA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1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710135"/>
              </a:xfrm>
            </p:spPr>
            <p:txBody>
              <a:bodyPr/>
              <a:lstStyle/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dirty="0"/>
                  <a:t>- If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are smooth surfaces,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smooth maps,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dirty="0"/>
                  <a:t> is a smooth function.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CA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/>
                  <a:t> are piecewise linear surfaces</a:t>
                </a:r>
              </a:p>
              <a:p>
                <a:pPr marL="774700" lvl="1" indent="-171450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en-US" sz="1200" dirty="0"/>
                  <a:t>as long as the connectivity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does not change (every mapped vertex stays in its current target triangle),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dirty="0"/>
                  <a:t> is still a smooth function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pPr marL="774700" lvl="1" indent="-171450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en-US" dirty="0"/>
                  <a:t>When the connectivity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changes, the involved area terms vanish while Jacobians remain bounded (since the Jacobian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do not depend on the meta mesh connectivity)</a:t>
                </a:r>
              </a:p>
              <a:p>
                <a:pPr marL="774700" lvl="1" indent="-171450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continuous across connectivity changes in the meta mesh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71013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71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18D4E7-D417-CE46-AA98-E5D5F91DA1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Approach – Injectivity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18D4E7-D417-CE46-AA98-E5D5F91DA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1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710135"/>
              </a:xfrm>
            </p:spPr>
            <p:txBody>
              <a:bodyPr/>
              <a:lstStyle/>
              <a:p>
                <a:pPr marL="14605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injective maps, so both are invertible on their images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 composed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, restricted to their overlap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is a well-defined bijection. 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sz="1200" dirty="0"/>
                  <a:t>During optimization: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sz="1400" b="1" dirty="0"/>
                  <a:t>-  Local Injectivity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dirty="0"/>
                  <a:t>A parametrization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locally injective if  1) it is orientation preserving and 2) the sum of angles around each interior vertex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488950" indent="-342900">
                  <a:lnSpc>
                    <a:spcPct val="150000"/>
                  </a:lnSpc>
                  <a:buAutoNum type="arabicParenR"/>
                </a:pPr>
                <a:r>
                  <a:rPr lang="en-US" dirty="0"/>
                  <a:t>Adding the symmetric Dirichlet 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small weight. </a:t>
                </a:r>
              </a:p>
              <a:p>
                <a:pPr marL="488950" indent="-342900">
                  <a:lnSpc>
                    <a:spcPct val="150000"/>
                  </a:lnSpc>
                  <a:buAutoNum type="arabicParenR"/>
                </a:pPr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violate the angle sum criterion and return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 that case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71013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74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18D4E7-D417-CE46-AA98-E5D5F91DA1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Approach – Injectivity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18D4E7-D417-CE46-AA98-E5D5F91DA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1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907084"/>
              </a:xfrm>
            </p:spPr>
            <p:txBody>
              <a:bodyPr/>
              <a:lstStyle/>
              <a:p>
                <a:pPr marL="14605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injective maps, so both are invertible on their images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 composed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, restricted to their overlap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is a well-defined bijection. 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sz="1200" dirty="0"/>
                  <a:t>During optimization: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sz="1400" b="1" dirty="0"/>
                  <a:t>-  Global Injectivity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dirty="0"/>
                  <a:t>A parametrization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globally injective if it is bijective on its boundary (the boundary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not intersect itself)  1) </a:t>
                </a:r>
              </a:p>
              <a:p>
                <a:pPr marL="488950" indent="-342900">
                  <a:lnSpc>
                    <a:spcPct val="150000"/>
                  </a:lnSpc>
                  <a:buAutoNum type="arabicParenR"/>
                </a:pPr>
                <a:r>
                  <a:rPr lang="en-US" dirty="0"/>
                  <a:t>Method from </a:t>
                </a:r>
                <a:r>
                  <a:rPr lang="en-US" dirty="0">
                    <a:solidFill>
                      <a:srgbClr val="00B0F0"/>
                    </a:solidFill>
                  </a:rPr>
                  <a:t>[Jiang et al. 2017]</a:t>
                </a:r>
                <a:r>
                  <a:rPr lang="en-US" dirty="0">
                    <a:solidFill>
                      <a:srgbClr val="595959"/>
                    </a:solidFill>
                  </a:rPr>
                  <a:t>: a scaffold mesh is created by filling the empty space between the boundary of the parametrization and a larger bounding box using a constrained Delaunay triangulation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90708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84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Position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1" y="1889999"/>
                <a:ext cx="7572738" cy="2710135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en-US" dirty="0"/>
                  <a:t>Constrain </a:t>
                </a:r>
                <a:r>
                  <a:rPr lang="en-US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ea typeface="Cambria Math" panose="02040503050406030204" pitchFamily="18" charset="0"/>
                  </a:rPr>
                  <a:t> via its barycentric coordinates in the triangle of</a:t>
                </a:r>
                <a:r>
                  <a:rPr lang="en-US" sz="1200" i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146050" indent="0">
                  <a:buNone/>
                </a:pPr>
                <a:endParaRPr lang="en-US" sz="600" b="0" dirty="0">
                  <a:latin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p>
                      </m:sSup>
                      <m:r>
                        <a:rPr lang="en-US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n-CA" sz="900" dirty="0"/>
              </a:p>
              <a:p>
                <a:pPr marL="146050" indent="0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are the parameter locations of the triangle vertices</a:t>
                </a:r>
              </a:p>
              <a:p>
                <a:pPr marL="146050" indent="0">
                  <a:buNone/>
                </a:pPr>
                <a:endParaRPr lang="en-CA" dirty="0"/>
              </a:p>
              <a:p>
                <a:pPr marL="146050" indent="0">
                  <a:buNone/>
                </a:pPr>
                <a:r>
                  <a:rPr lang="en-CA" dirty="0"/>
                  <a:t>A vertex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</m:oMath>
                </a14:m>
                <a:r>
                  <a:rPr lang="en-CA" sz="1400" dirty="0"/>
                  <a:t>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dirty="0"/>
                  <a:t> being pinned to its location on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CA" dirty="0"/>
                  <a:t>. Although this fixes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CA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/>
                  <a:t>,  the position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is still free to move around, as long as the corresponding point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CA" dirty="0"/>
                  <a:t> performs the same movement under 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1" y="1889999"/>
                <a:ext cx="7572738" cy="2710135"/>
              </a:xfrm>
              <a:blipFill>
                <a:blip r:embed="rId3"/>
                <a:stretch>
                  <a:fillRect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8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1" y="1889999"/>
                <a:ext cx="7572738" cy="2710135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en-US" dirty="0"/>
                  <a:t>The final optimization equation is:</a:t>
                </a:r>
              </a:p>
              <a:p>
                <a:pPr marL="146050" indent="0">
                  <a:buNone/>
                </a:pPr>
                <a:endParaRPr lang="en-US" sz="600" b="0" dirty="0">
                  <a:latin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n-CA" sz="900" dirty="0"/>
              </a:p>
              <a:p>
                <a:pPr marL="146050" indent="0">
                  <a:buNone/>
                </a:pPr>
                <a:r>
                  <a:rPr lang="en-US" sz="1400" dirty="0">
                    <a:ea typeface="Cambria Math" panose="02040503050406030204" pitchFamily="18" charset="0"/>
                  </a:rPr>
                  <a:t>Employ a second-order optimization algorithm following basic scheme of Newton’s method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1" y="1889999"/>
                <a:ext cx="7572738" cy="27101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76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8AD451-B862-764B-AEE8-A9AE9012E9C2}"/>
              </a:ext>
            </a:extLst>
          </p:cNvPr>
          <p:cNvGrpSpPr/>
          <p:nvPr/>
        </p:nvGrpSpPr>
        <p:grpSpPr>
          <a:xfrm>
            <a:off x="107360" y="1586250"/>
            <a:ext cx="8854661" cy="2728720"/>
            <a:chOff x="107360" y="1586250"/>
            <a:chExt cx="8854661" cy="272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0573A2-59A3-B84A-BA69-271E08EF9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360" y="2102943"/>
              <a:ext cx="2967936" cy="22120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51FCF9-7BA3-6741-93B7-D074440F6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6107" y="1713836"/>
              <a:ext cx="5665914" cy="260113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B977FE-13E8-DC47-937D-DD3C9F21DD14}"/>
                </a:ext>
              </a:extLst>
            </p:cNvPr>
            <p:cNvSpPr/>
            <p:nvPr/>
          </p:nvSpPr>
          <p:spPr>
            <a:xfrm>
              <a:off x="2968283" y="1586250"/>
              <a:ext cx="956603" cy="516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366C1936-FBEC-2B41-89CA-D1C2FDEF6B5A}"/>
                </a:ext>
              </a:extLst>
            </p:cNvPr>
            <p:cNvSpPr/>
            <p:nvPr/>
          </p:nvSpPr>
          <p:spPr>
            <a:xfrm>
              <a:off x="2850214" y="3127875"/>
              <a:ext cx="450164" cy="32355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51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9D433-3AD2-864C-B40C-1B5C96B82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6" y="1160752"/>
            <a:ext cx="6576324" cy="3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59708-C457-024A-AB56-14B5F16F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77" y="501162"/>
            <a:ext cx="6167122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2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983338"/>
            <a:ext cx="2623350" cy="2709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Mapping between surface meshes</a:t>
            </a:r>
          </a:p>
          <a:p>
            <a:pPr marL="285750" indent="-285750"/>
            <a:r>
              <a:rPr lang="en-US" dirty="0"/>
              <a:t>Information Transfer (such as features, texture) between objects</a:t>
            </a:r>
          </a:p>
          <a:p>
            <a:pPr marL="285750" indent="-285750"/>
            <a:r>
              <a:rPr lang="en-US" dirty="0"/>
              <a:t>Shape Co-Process (e.g. co-remeshing, co-segmentation)</a:t>
            </a:r>
          </a:p>
          <a:p>
            <a:pPr marL="285750" indent="-285750"/>
            <a:r>
              <a:rPr lang="en-US" dirty="0"/>
              <a:t>Interpolation (e.g. shape morphing)</a:t>
            </a:r>
          </a:p>
          <a:p>
            <a:pPr marL="285750" indent="-285750"/>
            <a:r>
              <a:rPr lang="en-US" dirty="0"/>
              <a:t>Embed/Fitting (e.g. model fitting)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61914-F128-8D4E-AF19-02EF251A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283" y="2007588"/>
            <a:ext cx="5206194" cy="2191677"/>
          </a:xfrm>
          <a:prstGeom prst="rect">
            <a:avLst/>
          </a:prstGeom>
        </p:spPr>
      </p:pic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C522E95C-2624-5B47-B449-89FB76D7B78E}"/>
              </a:ext>
            </a:extLst>
          </p:cNvPr>
          <p:cNvSpPr txBox="1">
            <a:spLocks/>
          </p:cNvSpPr>
          <p:nvPr/>
        </p:nvSpPr>
        <p:spPr>
          <a:xfrm>
            <a:off x="2216255" y="4787900"/>
            <a:ext cx="6834753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buFont typeface="Lato"/>
              <a:buNone/>
            </a:pPr>
            <a:r>
              <a:rPr lang="en-US" sz="1100" dirty="0"/>
              <a:t>Picture from Lifted Bijections for Low Distortion Surface  Mappings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FE71B7-A8CC-8B48-BEE9-1143D77A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39" y="1318650"/>
            <a:ext cx="6977575" cy="35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Google Shape;160;p2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5850" y="1890000"/>
                <a:ext cx="7688700" cy="94567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46050" indent="0">
                  <a:buNone/>
                </a:pPr>
                <a:r>
                  <a:rPr lang="en-CA" dirty="0"/>
                  <a:t>This paper presents a formulation that yields a map 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CA" sz="1400" dirty="0"/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between parts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1400" dirty="0"/>
                  <a:t> </a:t>
                </a:r>
                <a:r>
                  <a:rPr lang="en-CA" dirty="0"/>
                  <a:t>of disk-topology surfaces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CA" dirty="0"/>
                  <a:t>. The map is a continuous bijection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1400" dirty="0"/>
                  <a:t> </a:t>
                </a:r>
                <a:r>
                  <a:rPr lang="en-CA" dirty="0"/>
                  <a:t>and minimizes a distortion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0" name="Google Shape;160;p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5850" y="1890000"/>
                <a:ext cx="7688700" cy="945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99C2E43-E7C7-3F4A-B3C4-A8EA9B29F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31" y="2835679"/>
            <a:ext cx="5167937" cy="21877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Limitations</a:t>
            </a:r>
            <a:endParaRPr dirty="0"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729450" y="1890000"/>
            <a:ext cx="7688700" cy="1655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altLang="zh-CN" dirty="0"/>
              <a:t>Disk-topology requirement </a:t>
            </a:r>
          </a:p>
          <a:p>
            <a:pPr marL="285750" indent="-285750">
              <a:spcAft>
                <a:spcPts val="1600"/>
              </a:spcAft>
            </a:pPr>
            <a:r>
              <a:rPr lang="en-US" altLang="zh-CN" dirty="0"/>
              <a:t>Local minimum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7200" y="1890000"/>
            <a:ext cx="7843050" cy="1826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buNone/>
            </a:pPr>
            <a:r>
              <a:rPr lang="en-CA" dirty="0"/>
              <a:t>As  surface  parametrization, there are several desirable objective</a:t>
            </a:r>
          </a:p>
          <a:p>
            <a:r>
              <a:rPr lang="en-CA" dirty="0"/>
              <a:t>Continuous</a:t>
            </a:r>
          </a:p>
          <a:p>
            <a:r>
              <a:rPr lang="en-CA" dirty="0"/>
              <a:t>Bijectivity</a:t>
            </a:r>
          </a:p>
          <a:p>
            <a:r>
              <a:rPr lang="en-CA" dirty="0"/>
              <a:t>Low-distortion</a:t>
            </a:r>
          </a:p>
          <a:p>
            <a:pPr marL="146050" indent="0">
              <a:buNone/>
            </a:pPr>
            <a:endParaRPr lang="en-CA" dirty="0"/>
          </a:p>
          <a:p>
            <a:pPr marL="146050" indent="0">
              <a:buNone/>
            </a:pPr>
            <a:r>
              <a:rPr lang="en-CA" dirty="0"/>
              <a:t>For some application, ideally such maps should also be</a:t>
            </a:r>
          </a:p>
          <a:p>
            <a:r>
              <a:rPr lang="en-CA" dirty="0" err="1"/>
              <a:t>symmetirc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39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RELATED WORK – Direct 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7200" y="1890688"/>
            <a:ext cx="7688700" cy="279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B0F0"/>
                </a:solidFill>
              </a:rPr>
              <a:t>[Schreiner et al. 2004]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 optimization is performed by locally moving single vertices along random search, requiring multi-resolution approach  which  is affected by </a:t>
            </a:r>
            <a:r>
              <a:rPr lang="en-GB" b="1" dirty="0"/>
              <a:t>numerical instabilities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B0F0"/>
                </a:solidFill>
              </a:rPr>
              <a:t>[</a:t>
            </a:r>
            <a:r>
              <a:rPr lang="en-GB" dirty="0" err="1">
                <a:solidFill>
                  <a:srgbClr val="00B0F0"/>
                </a:solidFill>
              </a:rPr>
              <a:t>Litke</a:t>
            </a:r>
            <a:r>
              <a:rPr lang="en-GB" dirty="0">
                <a:solidFill>
                  <a:srgbClr val="00B0F0"/>
                </a:solidFill>
              </a:rPr>
              <a:t> et al. 2005] 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resamples the parameter domain and applies matching techniques,  </a:t>
            </a:r>
            <a:r>
              <a:rPr lang="en-GB" b="1" dirty="0"/>
              <a:t>assuming that the surfaces can be mapped to the plane with relatively moderate distortion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B0F0"/>
                </a:solidFill>
              </a:rPr>
              <a:t>[</a:t>
            </a:r>
            <a:r>
              <a:rPr lang="en-GB" dirty="0" err="1">
                <a:solidFill>
                  <a:srgbClr val="00B0F0"/>
                </a:solidFill>
              </a:rPr>
              <a:t>Guskov</a:t>
            </a:r>
            <a:r>
              <a:rPr lang="en-GB" dirty="0">
                <a:solidFill>
                  <a:srgbClr val="00B0F0"/>
                </a:solidFill>
              </a:rPr>
              <a:t> et al. 2000] [</a:t>
            </a:r>
            <a:r>
              <a:rPr lang="en-GB" dirty="0" err="1">
                <a:solidFill>
                  <a:srgbClr val="00B0F0"/>
                </a:solidFill>
              </a:rPr>
              <a:t>Khodakovsky</a:t>
            </a:r>
            <a:r>
              <a:rPr lang="en-GB" dirty="0">
                <a:solidFill>
                  <a:srgbClr val="00B0F0"/>
                </a:solidFill>
              </a:rPr>
              <a:t> et al.2003] [</a:t>
            </a:r>
            <a:r>
              <a:rPr lang="en-GB" dirty="0" err="1">
                <a:solidFill>
                  <a:srgbClr val="00B0F0"/>
                </a:solidFill>
              </a:rPr>
              <a:t>Pietroni</a:t>
            </a:r>
            <a:r>
              <a:rPr lang="en-GB" dirty="0">
                <a:solidFill>
                  <a:srgbClr val="00B0F0"/>
                </a:solidFill>
              </a:rPr>
              <a:t> et al. 2010] [</a:t>
            </a:r>
            <a:r>
              <a:rPr lang="en-GB" dirty="0" err="1">
                <a:solidFill>
                  <a:srgbClr val="00B0F0"/>
                </a:solidFill>
              </a:rPr>
              <a:t>Tarini</a:t>
            </a:r>
            <a:r>
              <a:rPr lang="en-GB" dirty="0">
                <a:solidFill>
                  <a:srgbClr val="00B0F0"/>
                </a:solidFill>
              </a:rPr>
              <a:t> et al. 2011] 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Tailored to the mapping </a:t>
            </a:r>
            <a:r>
              <a:rPr lang="en-GB" b="1" dirty="0"/>
              <a:t>between one fine and one coarse (base) mesh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RELATED WORK – Indirect 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4"/>
            <a:ext cx="7688700" cy="279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via the plane</a:t>
            </a:r>
          </a:p>
          <a:p>
            <a:pPr marL="146050" indent="0">
              <a:buNone/>
            </a:pP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Aigerman</a:t>
            </a:r>
            <a:r>
              <a:rPr lang="en-CA" dirty="0">
                <a:solidFill>
                  <a:srgbClr val="00B0F0"/>
                </a:solidFill>
              </a:rPr>
              <a:t> and Lipman 2015; </a:t>
            </a:r>
            <a:r>
              <a:rPr lang="en-CA" dirty="0" err="1">
                <a:solidFill>
                  <a:srgbClr val="00B0F0"/>
                </a:solidFill>
              </a:rPr>
              <a:t>Aigerman</a:t>
            </a:r>
            <a:r>
              <a:rPr lang="en-CA" dirty="0">
                <a:solidFill>
                  <a:srgbClr val="00B0F0"/>
                </a:solidFill>
              </a:rPr>
              <a:t> et al. 2014, 2015; Kanai et al. 1997; Kim et al. 2011; Lipman and Funkhouser 2009; </a:t>
            </a:r>
            <a:r>
              <a:rPr lang="en-CA" dirty="0" err="1">
                <a:solidFill>
                  <a:srgbClr val="00B0F0"/>
                </a:solidFill>
              </a:rPr>
              <a:t>Litke</a:t>
            </a:r>
            <a:r>
              <a:rPr lang="en-CA" dirty="0">
                <a:solidFill>
                  <a:srgbClr val="00B0F0"/>
                </a:solidFill>
              </a:rPr>
              <a:t> et al. 2005; </a:t>
            </a:r>
            <a:r>
              <a:rPr lang="en-CA" dirty="0" err="1">
                <a:solidFill>
                  <a:srgbClr val="00B0F0"/>
                </a:solidFill>
              </a:rPr>
              <a:t>Tierny</a:t>
            </a:r>
            <a:r>
              <a:rPr lang="en-CA" dirty="0">
                <a:solidFill>
                  <a:srgbClr val="00B0F0"/>
                </a:solidFill>
              </a:rPr>
              <a:t> et al. 2011] [Weber and </a:t>
            </a:r>
            <a:r>
              <a:rPr lang="en-CA" dirty="0" err="1">
                <a:solidFill>
                  <a:srgbClr val="00B0F0"/>
                </a:solidFill>
              </a:rPr>
              <a:t>Zorin</a:t>
            </a:r>
            <a:r>
              <a:rPr lang="en-CA" dirty="0">
                <a:solidFill>
                  <a:srgbClr val="00B0F0"/>
                </a:solidFill>
              </a:rPr>
              <a:t> 2014] </a:t>
            </a:r>
            <a:endParaRPr lang="en-GB" dirty="0">
              <a:solidFill>
                <a:srgbClr val="00B0F0"/>
              </a:solidFill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via the hyperbolic plane</a:t>
            </a:r>
          </a:p>
          <a:p>
            <a:pPr marL="146050" indent="0">
              <a:buNone/>
            </a:pP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Aigerman</a:t>
            </a:r>
            <a:r>
              <a:rPr lang="en-CA" dirty="0">
                <a:solidFill>
                  <a:srgbClr val="00B0F0"/>
                </a:solidFill>
              </a:rPr>
              <a:t> and Lipman 2016; Shi et al. 2017]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via the sphere</a:t>
            </a:r>
          </a:p>
          <a:p>
            <a:pPr marL="146050" indent="0">
              <a:buNone/>
            </a:pP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Aigerman</a:t>
            </a:r>
            <a:r>
              <a:rPr lang="en-CA" dirty="0">
                <a:solidFill>
                  <a:srgbClr val="00B0F0"/>
                </a:solidFill>
              </a:rPr>
              <a:t> et al. 2017; Alexa 2000; </a:t>
            </a:r>
            <a:r>
              <a:rPr lang="en-CA" dirty="0" err="1">
                <a:solidFill>
                  <a:srgbClr val="00B0F0"/>
                </a:solidFill>
              </a:rPr>
              <a:t>Asirvatham</a:t>
            </a:r>
            <a:r>
              <a:rPr lang="en-CA" dirty="0">
                <a:solidFill>
                  <a:srgbClr val="00B0F0"/>
                </a:solidFill>
              </a:rPr>
              <a:t> et al. 2005; Baden et al. 2018]</a:t>
            </a:r>
            <a:endParaRPr lang="en-GB" dirty="0">
              <a:solidFill>
                <a:srgbClr val="00B0F0"/>
              </a:solidFill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en-GB" dirty="0"/>
              <a:t>- via a base mesh</a:t>
            </a:r>
          </a:p>
          <a:p>
            <a:pPr marL="146050" indent="0">
              <a:buNone/>
            </a:pP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Kraevoy</a:t>
            </a:r>
            <a:r>
              <a:rPr lang="en-CA" dirty="0">
                <a:solidFill>
                  <a:srgbClr val="00B0F0"/>
                </a:solidFill>
              </a:rPr>
              <a:t> and Sheffer 2004; </a:t>
            </a:r>
            <a:r>
              <a:rPr lang="en-CA" dirty="0" err="1">
                <a:solidFill>
                  <a:srgbClr val="00B0F0"/>
                </a:solidFill>
              </a:rPr>
              <a:t>Praun</a:t>
            </a:r>
            <a:r>
              <a:rPr lang="en-CA" dirty="0">
                <a:solidFill>
                  <a:srgbClr val="00B0F0"/>
                </a:solidFill>
              </a:rPr>
              <a:t> et al. 2001]</a:t>
            </a:r>
          </a:p>
        </p:txBody>
      </p:sp>
    </p:spTree>
    <p:extLst>
      <p:ext uri="{BB962C8B-B14F-4D97-AF65-F5344CB8AC3E}">
        <p14:creationId xmlns:p14="http://schemas.microsoft.com/office/powerpoint/2010/main" val="3054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RELATED WORK 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7200" y="1890000"/>
            <a:ext cx="7688700" cy="3132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GB" sz="1400" b="1" dirty="0"/>
              <a:t>Vertex-based Maps</a:t>
            </a:r>
            <a:r>
              <a:rPr lang="en-GB" dirty="0"/>
              <a:t>: </a:t>
            </a:r>
            <a:r>
              <a:rPr lang="en-CA" dirty="0"/>
              <a:t>define the map natively for vertices only </a:t>
            </a: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Rodol</a:t>
            </a:r>
            <a:r>
              <a:rPr lang="en-CA" dirty="0">
                <a:solidFill>
                  <a:srgbClr val="00B0F0"/>
                </a:solidFill>
              </a:rPr>
              <a:t>. et al. 2015][</a:t>
            </a:r>
            <a:r>
              <a:rPr lang="en-CA" dirty="0" err="1">
                <a:solidFill>
                  <a:srgbClr val="00B0F0"/>
                </a:solidFill>
              </a:rPr>
              <a:t>Campen</a:t>
            </a:r>
            <a:r>
              <a:rPr lang="en-CA" dirty="0">
                <a:solidFill>
                  <a:srgbClr val="00B0F0"/>
                </a:solidFill>
              </a:rPr>
              <a:t> et al. 2012; </a:t>
            </a:r>
            <a:r>
              <a:rPr lang="en-CA" dirty="0" err="1">
                <a:solidFill>
                  <a:srgbClr val="00B0F0"/>
                </a:solidFill>
              </a:rPr>
              <a:t>Ezuz</a:t>
            </a:r>
            <a:r>
              <a:rPr lang="en-CA" dirty="0">
                <a:solidFill>
                  <a:srgbClr val="00B0F0"/>
                </a:solidFill>
              </a:rPr>
              <a:t> et al. 2019a,b; Yang et al. 2018]</a:t>
            </a:r>
          </a:p>
          <a:p>
            <a:pPr>
              <a:buFontTx/>
              <a:buChar char="-"/>
            </a:pPr>
            <a:r>
              <a:rPr lang="en-CA" dirty="0"/>
              <a:t>Images of other points (on edges or in faces) would have to be deduced if needed</a:t>
            </a:r>
          </a:p>
          <a:p>
            <a:pPr>
              <a:buFontTx/>
              <a:buChar char="-"/>
            </a:pPr>
            <a:r>
              <a:rPr lang="en-CA" dirty="0"/>
              <a:t>Vertex-to-mesh setting is inherently asymmetric</a:t>
            </a:r>
          </a:p>
          <a:p>
            <a:pPr marL="146050" indent="0">
              <a:buNone/>
            </a:pPr>
            <a:endParaRPr lang="en-CA" dirty="0"/>
          </a:p>
          <a:p>
            <a:pPr marL="146050" indent="0">
              <a:buNone/>
            </a:pPr>
            <a:r>
              <a:rPr lang="en-CA" sz="1400" b="1" dirty="0"/>
              <a:t>Non-Sharp Maps</a:t>
            </a:r>
            <a:r>
              <a:rPr lang="en-CA" dirty="0"/>
              <a:t>: for instance soft maps, </a:t>
            </a:r>
            <a:r>
              <a:rPr lang="en-CA" dirty="0">
                <a:solidFill>
                  <a:srgbClr val="00B0F0"/>
                </a:solidFill>
              </a:rPr>
              <a:t>[Solomon et al. 2012]</a:t>
            </a:r>
            <a:r>
              <a:rPr lang="en-CA" dirty="0"/>
              <a:t>, functional maps </a:t>
            </a: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Ovsjanikov</a:t>
            </a:r>
            <a:r>
              <a:rPr lang="en-CA" dirty="0">
                <a:solidFill>
                  <a:srgbClr val="00B0F0"/>
                </a:solidFill>
              </a:rPr>
              <a:t> et al. 2012]</a:t>
            </a:r>
            <a:r>
              <a:rPr lang="en-CA" dirty="0"/>
              <a:t>, and optimal transport based maps </a:t>
            </a: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Mandad</a:t>
            </a:r>
            <a:r>
              <a:rPr lang="en-CA" dirty="0">
                <a:solidFill>
                  <a:srgbClr val="00B0F0"/>
                </a:solidFill>
              </a:rPr>
              <a:t> et al. 2017]</a:t>
            </a:r>
          </a:p>
          <a:p>
            <a:pPr marL="146050" indent="0">
              <a:buNone/>
            </a:pPr>
            <a:endParaRPr lang="en-CA" dirty="0"/>
          </a:p>
          <a:p>
            <a:pPr marL="146050" indent="0">
              <a:buNone/>
            </a:pPr>
            <a:r>
              <a:rPr lang="en-CA" sz="1400" b="1" dirty="0"/>
              <a:t> Non-Rigid Registration</a:t>
            </a:r>
            <a:r>
              <a:rPr lang="en-CA" dirty="0"/>
              <a:t>: one surface is deformed so as to conform to the other are </a:t>
            </a: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Bouaziz</a:t>
            </a:r>
            <a:endParaRPr lang="en-CA" dirty="0">
              <a:solidFill>
                <a:srgbClr val="00B0F0"/>
              </a:solidFill>
            </a:endParaRPr>
          </a:p>
          <a:p>
            <a:pPr marL="146050" indent="0">
              <a:buNone/>
            </a:pPr>
            <a:r>
              <a:rPr lang="en-CA" dirty="0">
                <a:solidFill>
                  <a:srgbClr val="00B0F0"/>
                </a:solidFill>
              </a:rPr>
              <a:t>et al. 2013; Huang et al. 2008; Li et al. 2008b]</a:t>
            </a: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4EA73F20-1CDD-D045-91F9-AD0B4545298F}"/>
              </a:ext>
            </a:extLst>
          </p:cNvPr>
          <p:cNvSpPr txBox="1">
            <a:spLocks/>
          </p:cNvSpPr>
          <p:nvPr/>
        </p:nvSpPr>
        <p:spPr>
          <a:xfrm>
            <a:off x="727200" y="4523326"/>
            <a:ext cx="784305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46050" indent="0" algn="ctr">
              <a:buNone/>
            </a:pPr>
            <a:r>
              <a:rPr lang="en-CA" sz="1400" b="1" dirty="0"/>
              <a:t>Not guarantee continuous, injective maps</a:t>
            </a:r>
          </a:p>
        </p:txBody>
      </p:sp>
    </p:spTree>
    <p:extLst>
      <p:ext uri="{BB962C8B-B14F-4D97-AF65-F5344CB8AC3E}">
        <p14:creationId xmlns:p14="http://schemas.microsoft.com/office/powerpoint/2010/main" val="31329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Inter-Surface Maps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90000"/>
                <a:ext cx="7856611" cy="1153451"/>
              </a:xfrm>
            </p:spPr>
            <p:txBody>
              <a:bodyPr/>
              <a:lstStyle/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An inter-surface map is a continuous bijective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between the points on both surfaces</a:t>
                </a:r>
              </a:p>
              <a:p>
                <a:pPr marL="14605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For triangle meshes, each vertex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is mapped to a point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and each edge is mapped to a curve on the target surface.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90000"/>
                <a:ext cx="7856611" cy="115345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A209F3-5C64-8E4A-B636-8EBDE6449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35" y="2854306"/>
            <a:ext cx="4386729" cy="1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Formulation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587871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en-CA" sz="1600" b="1" dirty="0"/>
                  <a:t>Input </a:t>
                </a:r>
                <a:r>
                  <a:rPr lang="en-CA" dirty="0"/>
                  <a:t>: two piecewise linear triangle meshes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of disk topology</a:t>
                </a:r>
              </a:p>
              <a:p>
                <a:pPr marL="146050" indent="0">
                  <a:buNone/>
                </a:pPr>
                <a:endParaRPr lang="en-CA" sz="900" dirty="0"/>
              </a:p>
              <a:p>
                <a:pPr marL="146050" indent="0">
                  <a:buNone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be two globally injective, piecewise affine maps, defined at the vertices of the respective meshes. </a:t>
                </a:r>
              </a:p>
              <a:p>
                <a:pPr marL="146050" indent="0">
                  <a:buNone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 the overlap 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CA" dirty="0"/>
                  <a:t> 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CA" dirty="0"/>
              </a:p>
              <a:p>
                <a:pPr marL="146050" indent="0">
                  <a:buNone/>
                </a:pPr>
                <a:r>
                  <a:rPr lang="en-CA" dirty="0"/>
                  <a:t>The inter-surface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CA" dirty="0"/>
                  <a:t> is:</a:t>
                </a:r>
              </a:p>
              <a:p>
                <a:pPr marL="1460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CA" dirty="0"/>
              </a:p>
              <a:p>
                <a:pPr marL="146050" indent="0">
                  <a:buNone/>
                </a:pPr>
                <a:endParaRPr lang="en-CA" sz="700" dirty="0"/>
              </a:p>
              <a:p>
                <a:pPr marL="14605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CA" dirty="0"/>
                  <a:t> is a bijection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dirty="0"/>
                  <a:t> </a:t>
                </a:r>
              </a:p>
              <a:p>
                <a:pPr marL="146050" indent="0">
                  <a:buNone/>
                </a:pPr>
                <a:r>
                  <a:rPr lang="en-CA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CA" dirty="0"/>
              </a:p>
              <a:p>
                <a:pPr marL="146050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58787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24C0E79-BD69-DF40-8103-5C227E01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51" y="3116699"/>
            <a:ext cx="3398660" cy="16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4E7-D417-CE46-AA98-E5D5F91D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Distortion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587871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en-CA" dirty="0"/>
                  <a:t>Measure the distortion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CA" dirty="0"/>
                  <a:t> via symmetric Dirichlet energy, equally penalizing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stretch in both directions of the map</a:t>
                </a: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</m:oMath>
                  </m:oMathPara>
                </a14:m>
                <a:endParaRPr lang="en-CA" sz="1600" dirty="0"/>
              </a:p>
              <a:p>
                <a:pPr marL="146050" indent="0">
                  <a:buNone/>
                </a:pPr>
                <a:endParaRPr lang="en-CA" sz="900" dirty="0"/>
              </a:p>
              <a:p>
                <a:pPr marL="146050" indent="0">
                  <a:buNone/>
                </a:pPr>
                <a:r>
                  <a:rPr lang="en-CA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being the Jacobian of the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CA" dirty="0"/>
              </a:p>
              <a:p>
                <a:pPr marL="146050" indent="0">
                  <a:buNone/>
                </a:pPr>
                <a:endParaRPr lang="en-CA" dirty="0"/>
              </a:p>
              <a:p>
                <a:pPr marL="146050" indent="0">
                  <a:buNone/>
                </a:pPr>
                <a:r>
                  <a:rPr lang="en-CA" sz="1100" dirty="0"/>
                  <a:t>There are also other distortion measures that can be used, such as as-rigid-as-possible (ARAP), symmetrized version (SARAP). Due to the focus on symmetry (energies satisfying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1100" dirty="0"/>
                  <a:t>) and isometric measures are more sensitive towards misaligned geometric features, the paper choose the symmetric Dirichlet energy, in addition, the energy is also flip-preventing.</a:t>
                </a:r>
                <a:endParaRPr lang="en-CA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2E9398B-6DDB-D74A-AD00-D1CD4AFA9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200" y="1889999"/>
                <a:ext cx="7856611" cy="258787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67463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1397</Words>
  <Application>Microsoft Macintosh PowerPoint</Application>
  <PresentationFormat>On-screen Show (16:9)</PresentationFormat>
  <Paragraphs>125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Arial</vt:lpstr>
      <vt:lpstr>Raleway</vt:lpstr>
      <vt:lpstr>Lato</vt:lpstr>
      <vt:lpstr>Streamline</vt:lpstr>
      <vt:lpstr>Distortion-Minimizing Injective Maps Between Surfaces</vt:lpstr>
      <vt:lpstr>Introduction</vt:lpstr>
      <vt:lpstr>Introduction</vt:lpstr>
      <vt:lpstr>RELATED WORK – Direct </vt:lpstr>
      <vt:lpstr>RELATED WORK – Indirect </vt:lpstr>
      <vt:lpstr>RELATED WORK </vt:lpstr>
      <vt:lpstr>Inter-Surface Maps</vt:lpstr>
      <vt:lpstr>Approach – Formulation </vt:lpstr>
      <vt:lpstr>Approach – Distortion </vt:lpstr>
      <vt:lpstr>Approach – Distortion </vt:lpstr>
      <vt:lpstr>Approach – Optimization Variables</vt:lpstr>
      <vt:lpstr>Approach – Continuity of Φ</vt:lpstr>
      <vt:lpstr>Approach – Injectivity of Φ</vt:lpstr>
      <vt:lpstr>Approach – Injectivity of Φ</vt:lpstr>
      <vt:lpstr>Approach – Position Constraints</vt:lpstr>
      <vt:lpstr>Approach – Optimization</vt:lpstr>
      <vt:lpstr>Result</vt:lpstr>
      <vt:lpstr>Result</vt:lpstr>
      <vt:lpstr>Result</vt:lpstr>
      <vt:lpstr>Result</vt:lpstr>
      <vt:lpstr>Contributions</vt:lpstr>
      <vt:lpstr>Limitations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DeepGarment 3D Garment Shape Estimation from a Single Image</dc:title>
  <cp:lastModifiedBy>jinfan yang</cp:lastModifiedBy>
  <cp:revision>63</cp:revision>
  <dcterms:modified xsi:type="dcterms:W3CDTF">2019-10-01T10:11:32Z</dcterms:modified>
</cp:coreProperties>
</file>