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70" r:id="rId15"/>
    <p:sldId id="268" r:id="rId16"/>
    <p:sldId id="269" r:id="rId17"/>
    <p:sldId id="271" r:id="rId18"/>
    <p:sldId id="273" r:id="rId19"/>
  </p:sldIdLst>
  <p:sldSz cx="12192000" cy="6858000"/>
  <p:notesSz cx="6669088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000" b="1" kern="1200">
        <a:solidFill>
          <a:schemeClr val="bg2"/>
        </a:solidFill>
        <a:latin typeface="Microsoft Sans Serif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b="1" kern="1200">
        <a:solidFill>
          <a:schemeClr val="bg2"/>
        </a:solidFill>
        <a:latin typeface="Microsoft Sans Serif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b="1" kern="1200">
        <a:solidFill>
          <a:schemeClr val="bg2"/>
        </a:solidFill>
        <a:latin typeface="Microsoft Sans Serif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b="1" kern="1200">
        <a:solidFill>
          <a:schemeClr val="bg2"/>
        </a:solidFill>
        <a:latin typeface="Microsoft Sans Serif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b="1" kern="1200">
        <a:solidFill>
          <a:schemeClr val="bg2"/>
        </a:solidFill>
        <a:latin typeface="Microsoft Sans Serif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bg2"/>
        </a:solidFill>
        <a:latin typeface="Microsoft Sans Serif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bg2"/>
        </a:solidFill>
        <a:latin typeface="Microsoft Sans Serif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bg2"/>
        </a:solidFill>
        <a:latin typeface="Microsoft Sans Serif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bg2"/>
        </a:solidFill>
        <a:latin typeface="Microsoft Sans Serif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45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9A74B1"/>
    <a:srgbClr val="93B5D8"/>
    <a:srgbClr val="D5DFE9"/>
    <a:srgbClr val="FFFFFF"/>
    <a:srgbClr val="E0F3F8"/>
    <a:srgbClr val="FEE090"/>
    <a:srgbClr val="4D4C53"/>
    <a:srgbClr val="F9956D"/>
    <a:srgbClr val="71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02" autoAdjust="0"/>
  </p:normalViewPr>
  <p:slideViewPr>
    <p:cSldViewPr>
      <p:cViewPr>
        <p:scale>
          <a:sx n="62" d="100"/>
          <a:sy n="62" d="100"/>
        </p:scale>
        <p:origin x="1272" y="274"/>
      </p:cViewPr>
      <p:guideLst>
        <p:guide orient="horz" pos="1253"/>
        <p:guide pos="45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defTabSz="947738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9083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89083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defTabSz="947738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32925"/>
            <a:ext cx="289083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2CE42AD3-648B-46E8-8FBB-30EFB10BB37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1897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defTabSz="947738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9083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88" y="746125"/>
            <a:ext cx="6615112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4875"/>
            <a:ext cx="4891088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89083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defTabSz="947738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32925"/>
            <a:ext cx="289083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E8976631-D776-48BD-958A-029B16459DD2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1521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0:00 – 0:29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6631-D776-48BD-958A-029B16459DD2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033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12:04</a:t>
            </a:r>
            <a:r>
              <a:rPr lang="de-DE" baseline="0" dirty="0"/>
              <a:t> – 13:30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6631-D776-48BD-958A-029B16459DD2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9979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13:30 – 14:53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6631-D776-48BD-958A-029B16459DD2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600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14:53 – 15:39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6631-D776-48BD-958A-029B16459DD2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3555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15:39 – 16:56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6631-D776-48BD-958A-029B16459DD2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3417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16:56 – 17:19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6631-D776-48BD-958A-029B16459DD2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2310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17:19 – 17:41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6631-D776-48BD-958A-029B16459DD2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3272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17:4</a:t>
            </a:r>
            <a:r>
              <a:rPr lang="de-DE" baseline="0" dirty="0"/>
              <a:t>1 – 18:00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6631-D776-48BD-958A-029B16459DD2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6803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0:29 – 1:46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6631-D776-48BD-958A-029B16459DD2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622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1:46 – 3:14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6631-D776-48BD-958A-029B16459DD2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524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3:14 – 3:46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6631-D776-48BD-958A-029B16459DD2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7170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3:46 – 5:44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6631-D776-48BD-958A-029B16459DD2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5746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5:44 – 7:34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6631-D776-48BD-958A-029B16459DD2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170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7:34 – 9:49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6631-D776-48BD-958A-029B16459DD2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2853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9:49 – 10:09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6631-D776-48BD-958A-029B16459DD2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3570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10:09 – 12:04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6631-D776-48BD-958A-029B16459DD2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115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0" y="0"/>
            <a:ext cx="12192000" cy="126876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Microsoft Sans Serif" pitchFamily="34" charset="0"/>
            </a:endParaRPr>
          </a:p>
        </p:txBody>
      </p:sp>
      <p:sp>
        <p:nvSpPr>
          <p:cNvPr id="512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310217" y="2703513"/>
            <a:ext cx="10005483" cy="1143000"/>
          </a:xfrm>
        </p:spPr>
        <p:txBody>
          <a:bodyPr tIns="0" anchor="b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20800" y="3933056"/>
            <a:ext cx="9956800" cy="2391544"/>
          </a:xfrm>
        </p:spPr>
        <p:txBody>
          <a:bodyPr tIns="0" anchor="t"/>
          <a:lstStyle>
            <a:lvl1pPr marL="0" indent="0">
              <a:spcBef>
                <a:spcPct val="0"/>
              </a:spcBef>
              <a:buNone/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Formatvorlage des Untertitelmasters durch Klicken bearbeiten</a:t>
            </a:r>
            <a:endParaRPr lang="de-DE" noProof="0" dirty="0"/>
          </a:p>
        </p:txBody>
      </p:sp>
      <p:sp>
        <p:nvSpPr>
          <p:cNvPr id="8" name="Rechteck 7"/>
          <p:cNvSpPr/>
          <p:nvPr userDrawn="1"/>
        </p:nvSpPr>
        <p:spPr bwMode="auto">
          <a:xfrm>
            <a:off x="0" y="1168403"/>
            <a:ext cx="12192000" cy="177801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Microsoft Sans Serif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621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09567" y="1676400"/>
            <a:ext cx="2499784" cy="44196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303867" y="1676400"/>
            <a:ext cx="7302500" cy="4419600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666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7754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small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067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1600" y="1196752"/>
            <a:ext cx="5478197" cy="5040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88021" y="1196752"/>
            <a:ext cx="5280587" cy="5040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0156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67543" y="332656"/>
            <a:ext cx="9690893" cy="36004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19403" y="1268760"/>
            <a:ext cx="5275759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19404" y="1988843"/>
            <a:ext cx="5277115" cy="424847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096002" y="1268760"/>
            <a:ext cx="5472609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096001" y="1988840"/>
            <a:ext cx="5472608" cy="42484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8059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4956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5014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1723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1696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auto">
          <a:xfrm>
            <a:off x="0" y="0"/>
            <a:ext cx="12192000" cy="105273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Microsoft Sans Serif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1" y="332141"/>
            <a:ext cx="1088915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600" y="1196752"/>
            <a:ext cx="1088915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die Formate des Vorlagentextes zu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451" y="6324600"/>
            <a:ext cx="2344208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9669" y="6324600"/>
            <a:ext cx="614468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b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Generalized Motorcycle Graphs for Imperfect Quad-Dominant Meshes (Nico Schertler)</a:t>
            </a:r>
            <a:endParaRPr lang="de-D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60364" y="6324600"/>
            <a:ext cx="220824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bg2"/>
                </a:solidFill>
                <a:latin typeface="+mn-lt"/>
              </a:defRPr>
            </a:lvl1pPr>
          </a:lstStyle>
          <a:p>
            <a:fld id="{80F83407-1DC8-4BE2-B2E6-BF3A023C87D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0" y="1000128"/>
            <a:ext cx="12192000" cy="12382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Microsoft Sans Serif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+mn-lt"/>
        </a:defRPr>
      </a:lvl2pPr>
      <a:lvl3pPr marL="12001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</a:defRPr>
      </a:lvl3pPr>
      <a:lvl4pPr marL="16573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>
          <a:solidFill>
            <a:schemeClr val="tx1"/>
          </a:solidFill>
          <a:latin typeface="+mn-lt"/>
        </a:defRPr>
      </a:lvl4pPr>
      <a:lvl5pPr marL="21145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01D4B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01D4B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01D4B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01D4B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2.png"/><Relationship Id="rId3" Type="http://schemas.openxmlformats.org/officeDocument/2006/relationships/video" Target="../media/media10.mp4"/><Relationship Id="rId7" Type="http://schemas.openxmlformats.org/officeDocument/2006/relationships/video" Target="../media/media12.mp4"/><Relationship Id="rId12" Type="http://schemas.openxmlformats.org/officeDocument/2006/relationships/image" Target="../media/image71.png"/><Relationship Id="rId2" Type="http://schemas.microsoft.com/office/2007/relationships/media" Target="../media/media10.mp4"/><Relationship Id="rId1" Type="http://schemas.openxmlformats.org/officeDocument/2006/relationships/tags" Target="../tags/tag9.xml"/><Relationship Id="rId6" Type="http://schemas.microsoft.com/office/2007/relationships/media" Target="../media/media12.mp4"/><Relationship Id="rId11" Type="http://schemas.openxmlformats.org/officeDocument/2006/relationships/image" Target="../media/image70.png"/><Relationship Id="rId5" Type="http://schemas.openxmlformats.org/officeDocument/2006/relationships/video" Target="../media/media11.mp4"/><Relationship Id="rId10" Type="http://schemas.openxmlformats.org/officeDocument/2006/relationships/image" Target="../media/image69.png"/><Relationship Id="rId4" Type="http://schemas.microsoft.com/office/2007/relationships/media" Target="../media/media11.mp4"/><Relationship Id="rId9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Schertler/GeneralizedMotorcycleGraph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4.mp4"/><Relationship Id="rId13" Type="http://schemas.openxmlformats.org/officeDocument/2006/relationships/video" Target="../media/media6.mp4"/><Relationship Id="rId18" Type="http://schemas.microsoft.com/office/2007/relationships/media" Target="../media/media9.mp4"/><Relationship Id="rId26" Type="http://schemas.openxmlformats.org/officeDocument/2006/relationships/image" Target="../media/image28.png"/><Relationship Id="rId3" Type="http://schemas.openxmlformats.org/officeDocument/2006/relationships/video" Target="../media/media1.mp4"/><Relationship Id="rId21" Type="http://schemas.openxmlformats.org/officeDocument/2006/relationships/notesSlide" Target="../notesSlides/notesSlide5.xml"/><Relationship Id="rId7" Type="http://schemas.openxmlformats.org/officeDocument/2006/relationships/video" Target="../media/media3.mp4"/><Relationship Id="rId12" Type="http://schemas.microsoft.com/office/2007/relationships/media" Target="../media/media6.mp4"/><Relationship Id="rId17" Type="http://schemas.openxmlformats.org/officeDocument/2006/relationships/video" Target="../media/media8.mp4"/><Relationship Id="rId25" Type="http://schemas.openxmlformats.org/officeDocument/2006/relationships/image" Target="../media/image27.png"/><Relationship Id="rId2" Type="http://schemas.microsoft.com/office/2007/relationships/media" Target="../media/media1.mp4"/><Relationship Id="rId16" Type="http://schemas.microsoft.com/office/2007/relationships/media" Target="../media/media8.mp4"/><Relationship Id="rId20" Type="http://schemas.openxmlformats.org/officeDocument/2006/relationships/slideLayout" Target="../slideLayouts/slideLayout2.xml"/><Relationship Id="rId29" Type="http://schemas.openxmlformats.org/officeDocument/2006/relationships/image" Target="../media/image31.png"/><Relationship Id="rId1" Type="http://schemas.openxmlformats.org/officeDocument/2006/relationships/tags" Target="../tags/tag4.xml"/><Relationship Id="rId6" Type="http://schemas.microsoft.com/office/2007/relationships/media" Target="../media/media3.mp4"/><Relationship Id="rId11" Type="http://schemas.openxmlformats.org/officeDocument/2006/relationships/video" Target="../media/media5.mp4"/><Relationship Id="rId24" Type="http://schemas.openxmlformats.org/officeDocument/2006/relationships/image" Target="../media/image26.png"/><Relationship Id="rId5" Type="http://schemas.openxmlformats.org/officeDocument/2006/relationships/video" Target="../media/media2.mp4"/><Relationship Id="rId15" Type="http://schemas.openxmlformats.org/officeDocument/2006/relationships/video" Target="../media/media7.mp4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microsoft.com/office/2007/relationships/media" Target="../media/media5.mp4"/><Relationship Id="rId19" Type="http://schemas.openxmlformats.org/officeDocument/2006/relationships/video" Target="../media/media9.mp4"/><Relationship Id="rId31" Type="http://schemas.openxmlformats.org/officeDocument/2006/relationships/image" Target="../media/image33.png"/><Relationship Id="rId4" Type="http://schemas.microsoft.com/office/2007/relationships/media" Target="../media/media2.mp4"/><Relationship Id="rId9" Type="http://schemas.openxmlformats.org/officeDocument/2006/relationships/video" Target="../media/media4.mp4"/><Relationship Id="rId14" Type="http://schemas.microsoft.com/office/2007/relationships/media" Target="../media/media7.mp4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10217" y="1844824"/>
            <a:ext cx="10005483" cy="1800918"/>
          </a:xfrm>
        </p:spPr>
        <p:txBody>
          <a:bodyPr/>
          <a:lstStyle/>
          <a:p>
            <a:r>
              <a:rPr lang="en-US" dirty="0"/>
              <a:t>Generalized Motorcycle Graphs for Imperfect Quad-Dominant Meshes 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20800" y="3645743"/>
            <a:ext cx="9956800" cy="1439442"/>
          </a:xfrm>
        </p:spPr>
        <p:txBody>
          <a:bodyPr/>
          <a:lstStyle/>
          <a:p>
            <a:r>
              <a:rPr lang="de-DE" b="1" dirty="0"/>
              <a:t>Nico Schertler</a:t>
            </a:r>
            <a:r>
              <a:rPr lang="de-DE" dirty="0"/>
              <a:t>, TU Dresden, Germany</a:t>
            </a:r>
          </a:p>
          <a:p>
            <a:r>
              <a:rPr lang="de-DE" dirty="0"/>
              <a:t>Daniele Panozzo, NYU, USA</a:t>
            </a:r>
          </a:p>
          <a:p>
            <a:r>
              <a:rPr lang="de-DE" dirty="0"/>
              <a:t>Stefan Gumhold, TU Dresden, Germany</a:t>
            </a:r>
          </a:p>
          <a:p>
            <a:r>
              <a:rPr lang="de-DE" dirty="0"/>
              <a:t>Marco Tarini, University </a:t>
            </a:r>
            <a:r>
              <a:rPr lang="de-DE" dirty="0" err="1"/>
              <a:t>of</a:t>
            </a:r>
            <a:r>
              <a:rPr lang="de-DE" dirty="0"/>
              <a:t> Milano / ISTI-CNR, </a:t>
            </a:r>
            <a:r>
              <a:rPr lang="de-DE" dirty="0" err="1"/>
              <a:t>Italy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878CF54-D13E-42A1-BB63-9F6C2547AC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04"/>
          <a:stretch/>
        </p:blipFill>
        <p:spPr>
          <a:xfrm>
            <a:off x="4223792" y="5445304"/>
            <a:ext cx="1831568" cy="72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E3A7D89-5172-454B-A604-FBB562A276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17" y="5499304"/>
            <a:ext cx="2085297" cy="612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3EDC0BE-57F7-4864-9907-BCE0BC6A55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5445304"/>
            <a:ext cx="1461512" cy="72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BB2C4A1-FC11-49E6-85FC-49390ABC2E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090" y="5445304"/>
            <a:ext cx="221033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2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03A321-9B89-485D-AA38-D7D36BC80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Spawning</a:t>
            </a:r>
            <a:r>
              <a:rPr lang="de-DE" dirty="0"/>
              <a:t> </a:t>
            </a:r>
            <a:r>
              <a:rPr lang="de-DE" dirty="0" err="1"/>
              <a:t>Motorcycles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BE5840-9F2A-4647-9086-12D62928B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9EC611-60BE-4844-8B13-BEEABB45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9732E54-0EB3-4E42-B4A2-0A85E63B4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16" name="Inhaltsplatzhalter 15">
            <a:extLst>
              <a:ext uri="{FF2B5EF4-FFF2-40B4-BE49-F238E27FC236}">
                <a16:creationId xmlns:a16="http://schemas.microsoft.com/office/drawing/2014/main" id="{F7A2EE07-EE5E-42AD-BDF1-708204E9A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38" y="1195200"/>
            <a:ext cx="10878124" cy="5039691"/>
          </a:xfr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F3B252F-500B-4580-BED6-B515F70990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38" y="1195200"/>
            <a:ext cx="10878124" cy="503969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7DCFFF7-E4F0-434B-9070-C20F6EE193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38" y="1195200"/>
            <a:ext cx="10878124" cy="503969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A6511DC-BA77-47DE-AC4A-AFEBAB97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38" y="1195200"/>
            <a:ext cx="10878124" cy="503969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AAD24667-0721-4CB5-BDBA-2379FD2F61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38" y="1195200"/>
            <a:ext cx="10878124" cy="503969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E925834-445E-4A7F-B41E-41B3DC906C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38" y="1195200"/>
            <a:ext cx="10878124" cy="503969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90F4D411-8E2C-4C99-9765-1133B8D319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38" y="1195200"/>
            <a:ext cx="10878124" cy="5039691"/>
          </a:xfrm>
          <a:prstGeom prst="rect">
            <a:avLst/>
          </a:prstGeom>
        </p:spPr>
      </p:pic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18114657-F20D-42FB-A513-2EC5B78508DC}"/>
              </a:ext>
            </a:extLst>
          </p:cNvPr>
          <p:cNvCxnSpPr/>
          <p:nvPr/>
        </p:nvCxnSpPr>
        <p:spPr bwMode="auto">
          <a:xfrm>
            <a:off x="9048328" y="1628800"/>
            <a:ext cx="792088" cy="0"/>
          </a:xfrm>
          <a:prstGeom prst="line">
            <a:avLst/>
          </a:prstGeom>
          <a:solidFill>
            <a:schemeClr val="accent1"/>
          </a:solidFill>
          <a:ln w="127000" cap="rnd" cmpd="sng" algn="ctr">
            <a:solidFill>
              <a:srgbClr val="D5DFE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44AB3C6C-B89D-44CC-B2D5-5EF623486D9C}"/>
              </a:ext>
            </a:extLst>
          </p:cNvPr>
          <p:cNvSpPr txBox="1"/>
          <p:nvPr/>
        </p:nvSpPr>
        <p:spPr>
          <a:xfrm>
            <a:off x="9955716" y="1428745"/>
            <a:ext cx="1571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0" dirty="0">
                <a:latin typeface="+mj-lt"/>
              </a:rPr>
              <a:t>Orientation 0</a:t>
            </a:r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ABA2F47B-6C53-435D-A47A-C66DFEF08493}"/>
              </a:ext>
            </a:extLst>
          </p:cNvPr>
          <p:cNvCxnSpPr/>
          <p:nvPr/>
        </p:nvCxnSpPr>
        <p:spPr bwMode="auto">
          <a:xfrm>
            <a:off x="9048328" y="1985604"/>
            <a:ext cx="792088" cy="0"/>
          </a:xfrm>
          <a:prstGeom prst="line">
            <a:avLst/>
          </a:prstGeom>
          <a:solidFill>
            <a:schemeClr val="accent1"/>
          </a:solidFill>
          <a:ln w="127000" cap="rnd" cmpd="sng" algn="ctr">
            <a:solidFill>
              <a:srgbClr val="93B5D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3807000C-7FC5-4DA3-8D7C-1FDA12F7D49A}"/>
              </a:ext>
            </a:extLst>
          </p:cNvPr>
          <p:cNvSpPr txBox="1"/>
          <p:nvPr/>
        </p:nvSpPr>
        <p:spPr>
          <a:xfrm>
            <a:off x="9955716" y="1785549"/>
            <a:ext cx="1571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0" dirty="0">
                <a:latin typeface="+mj-lt"/>
              </a:rPr>
              <a:t>Orientation 1</a:t>
            </a: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6D390AD0-669B-4C64-B655-874FC2F301CB}"/>
              </a:ext>
            </a:extLst>
          </p:cNvPr>
          <p:cNvCxnSpPr/>
          <p:nvPr/>
        </p:nvCxnSpPr>
        <p:spPr bwMode="auto">
          <a:xfrm>
            <a:off x="9048328" y="2342408"/>
            <a:ext cx="792088" cy="0"/>
          </a:xfrm>
          <a:prstGeom prst="line">
            <a:avLst/>
          </a:prstGeom>
          <a:solidFill>
            <a:schemeClr val="accent1"/>
          </a:solidFill>
          <a:ln w="127000" cap="rnd" cmpd="sng" algn="ctr">
            <a:solidFill>
              <a:srgbClr val="9A74B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841F898B-1C90-4EAB-ACDC-4E513DD5A045}"/>
              </a:ext>
            </a:extLst>
          </p:cNvPr>
          <p:cNvSpPr txBox="1"/>
          <p:nvPr/>
        </p:nvSpPr>
        <p:spPr>
          <a:xfrm>
            <a:off x="9955716" y="2142353"/>
            <a:ext cx="1571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0" dirty="0">
                <a:latin typeface="+mj-lt"/>
              </a:rPr>
              <a:t>Orientation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2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162423-68FB-4365-BDE0-B9EC23314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Tracing Through </a:t>
            </a:r>
            <a:r>
              <a:rPr lang="de-DE" dirty="0" err="1"/>
              <a:t>Fenced</a:t>
            </a:r>
            <a:r>
              <a:rPr lang="de-DE" dirty="0"/>
              <a:t> </a:t>
            </a:r>
            <a:r>
              <a:rPr lang="de-DE" dirty="0" err="1"/>
              <a:t>Regions</a:t>
            </a:r>
            <a:endParaRPr lang="de-DE" dirty="0"/>
          </a:p>
        </p:txBody>
      </p:sp>
      <p:pic>
        <p:nvPicPr>
          <p:cNvPr id="7" name="TraceThrough1">
            <a:hlinkClick r:id="" action="ppaction://media"/>
            <a:extLst>
              <a:ext uri="{FF2B5EF4-FFF2-40B4-BE49-F238E27FC236}">
                <a16:creationId xmlns:a16="http://schemas.microsoft.com/office/drawing/2014/main" id="{0D78396A-201B-40BE-B56D-3011D0280017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5800" y="1196975"/>
            <a:ext cx="10879138" cy="5040313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6CF868-4893-4408-B567-3D5A4CACD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DB70A0-5A09-41E4-B616-FE12491DD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17628B-7B5E-4CF3-8EA7-C175A6BBA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9" name="TraceThrough2">
            <a:hlinkClick r:id="" action="ppaction://media"/>
            <a:extLst>
              <a:ext uri="{FF2B5EF4-FFF2-40B4-BE49-F238E27FC236}">
                <a16:creationId xmlns:a16="http://schemas.microsoft.com/office/drawing/2014/main" id="{4611DFAE-B3EB-4925-A866-929801E1D17D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6017" y="1196975"/>
            <a:ext cx="10878921" cy="5040000"/>
          </a:xfrm>
          <a:prstGeom prst="rect">
            <a:avLst/>
          </a:prstGeom>
        </p:spPr>
      </p:pic>
      <p:pic>
        <p:nvPicPr>
          <p:cNvPr id="10" name="TraceThrough3">
            <a:hlinkClick r:id="" action="ppaction://media"/>
            <a:extLst>
              <a:ext uri="{FF2B5EF4-FFF2-40B4-BE49-F238E27FC236}">
                <a16:creationId xmlns:a16="http://schemas.microsoft.com/office/drawing/2014/main" id="{6382DCE6-EF46-47CE-984A-C26F5108C2AB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9451" y="1196662"/>
            <a:ext cx="10878921" cy="504000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3C29CF4-C554-4B62-A88B-A88170F1946B}"/>
              </a:ext>
            </a:extLst>
          </p:cNvPr>
          <p:cNvCxnSpPr/>
          <p:nvPr/>
        </p:nvCxnSpPr>
        <p:spPr bwMode="auto">
          <a:xfrm>
            <a:off x="9048328" y="1628800"/>
            <a:ext cx="792088" cy="0"/>
          </a:xfrm>
          <a:prstGeom prst="line">
            <a:avLst/>
          </a:prstGeom>
          <a:solidFill>
            <a:schemeClr val="accent1"/>
          </a:solidFill>
          <a:ln w="127000" cap="rnd" cmpd="sng" algn="ctr">
            <a:solidFill>
              <a:srgbClr val="D5DFE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870EE0C5-D762-4117-9F36-574019A43403}"/>
              </a:ext>
            </a:extLst>
          </p:cNvPr>
          <p:cNvSpPr txBox="1"/>
          <p:nvPr/>
        </p:nvSpPr>
        <p:spPr>
          <a:xfrm>
            <a:off x="9955716" y="1428745"/>
            <a:ext cx="1571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0" dirty="0">
                <a:latin typeface="+mj-lt"/>
              </a:rPr>
              <a:t>Orientation 0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CD21CE81-F93F-441D-BE62-F23A780A1E40}"/>
              </a:ext>
            </a:extLst>
          </p:cNvPr>
          <p:cNvCxnSpPr/>
          <p:nvPr/>
        </p:nvCxnSpPr>
        <p:spPr bwMode="auto">
          <a:xfrm>
            <a:off x="9048328" y="1985604"/>
            <a:ext cx="792088" cy="0"/>
          </a:xfrm>
          <a:prstGeom prst="line">
            <a:avLst/>
          </a:prstGeom>
          <a:solidFill>
            <a:schemeClr val="accent1"/>
          </a:solidFill>
          <a:ln w="127000" cap="rnd" cmpd="sng" algn="ctr">
            <a:solidFill>
              <a:srgbClr val="93B5D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438C03B5-61FF-4810-A158-033F8E5D8FEA}"/>
              </a:ext>
            </a:extLst>
          </p:cNvPr>
          <p:cNvSpPr txBox="1"/>
          <p:nvPr/>
        </p:nvSpPr>
        <p:spPr>
          <a:xfrm>
            <a:off x="9955716" y="1785549"/>
            <a:ext cx="1571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0" dirty="0">
                <a:latin typeface="+mj-lt"/>
              </a:rPr>
              <a:t>Orientation 1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75FBDEB3-2D55-4AF0-9E4E-41E68BFB5EFB}"/>
              </a:ext>
            </a:extLst>
          </p:cNvPr>
          <p:cNvCxnSpPr/>
          <p:nvPr/>
        </p:nvCxnSpPr>
        <p:spPr bwMode="auto">
          <a:xfrm>
            <a:off x="9048328" y="2342408"/>
            <a:ext cx="792088" cy="0"/>
          </a:xfrm>
          <a:prstGeom prst="line">
            <a:avLst/>
          </a:prstGeom>
          <a:solidFill>
            <a:schemeClr val="accent1"/>
          </a:solidFill>
          <a:ln w="127000" cap="rnd" cmpd="sng" algn="ctr">
            <a:solidFill>
              <a:srgbClr val="9A74B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554F55CB-7B66-48A4-8AB0-AB25208F37A9}"/>
              </a:ext>
            </a:extLst>
          </p:cNvPr>
          <p:cNvSpPr txBox="1"/>
          <p:nvPr/>
        </p:nvSpPr>
        <p:spPr>
          <a:xfrm>
            <a:off x="9955716" y="2142353"/>
            <a:ext cx="1571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0" dirty="0">
                <a:latin typeface="+mj-lt"/>
              </a:rPr>
              <a:t>Orientation 2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835555F-F300-4693-A51A-7D8C517554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94" y="1196662"/>
            <a:ext cx="10878792" cy="50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49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5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F22831-7B65-4E3A-B6C6-8ABE3FE14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A9F777-E98C-4562-8FF4-9320138D2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CCA259-9C68-4620-940C-4BF6A8A8B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D157B4-CA96-4E2D-8B24-18DE1B6D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34" name="1">
            <a:extLst>
              <a:ext uri="{FF2B5EF4-FFF2-40B4-BE49-F238E27FC236}">
                <a16:creationId xmlns:a16="http://schemas.microsoft.com/office/drawing/2014/main" id="{90ED0AE9-6694-4006-B848-015CFC4D3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087" y="1124744"/>
            <a:ext cx="6408713" cy="5645175"/>
          </a:xfrm>
        </p:spPr>
      </p:pic>
      <p:pic>
        <p:nvPicPr>
          <p:cNvPr id="12" name="1Close">
            <a:extLst>
              <a:ext uri="{FF2B5EF4-FFF2-40B4-BE49-F238E27FC236}">
                <a16:creationId xmlns:a16="http://schemas.microsoft.com/office/drawing/2014/main" id="{35734DE8-B14D-45F2-9C25-40AB7E3A81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7648" y="2902776"/>
            <a:ext cx="2443924" cy="24439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" name="2">
            <a:extLst>
              <a:ext uri="{FF2B5EF4-FFF2-40B4-BE49-F238E27FC236}">
                <a16:creationId xmlns:a16="http://schemas.microsoft.com/office/drawing/2014/main" id="{497FFB7E-DF18-479B-BCC2-370E60FC00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3087" y="1124744"/>
            <a:ext cx="6408713" cy="564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2Close">
            <a:extLst>
              <a:ext uri="{FF2B5EF4-FFF2-40B4-BE49-F238E27FC236}">
                <a16:creationId xmlns:a16="http://schemas.microsoft.com/office/drawing/2014/main" id="{4AA2FDD6-6D0C-4B56-A793-721D8F2E14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7648" y="2902776"/>
            <a:ext cx="2443924" cy="24439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9" name="3">
            <a:extLst>
              <a:ext uri="{FF2B5EF4-FFF2-40B4-BE49-F238E27FC236}">
                <a16:creationId xmlns:a16="http://schemas.microsoft.com/office/drawing/2014/main" id="{D95EDFCE-886E-4302-ADE7-9EAD00DB9D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3087" y="1124744"/>
            <a:ext cx="6408713" cy="564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3Close">
            <a:extLst>
              <a:ext uri="{FF2B5EF4-FFF2-40B4-BE49-F238E27FC236}">
                <a16:creationId xmlns:a16="http://schemas.microsoft.com/office/drawing/2014/main" id="{036AB3C5-9697-493F-A4AD-3AAAA4771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7648" y="2902776"/>
            <a:ext cx="2443924" cy="24439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" name="4">
            <a:extLst>
              <a:ext uri="{FF2B5EF4-FFF2-40B4-BE49-F238E27FC236}">
                <a16:creationId xmlns:a16="http://schemas.microsoft.com/office/drawing/2014/main" id="{0A00E47B-19D3-4632-955D-BF6BA20E9D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3087" y="1124744"/>
            <a:ext cx="6408713" cy="564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4Close">
            <a:extLst>
              <a:ext uri="{FF2B5EF4-FFF2-40B4-BE49-F238E27FC236}">
                <a16:creationId xmlns:a16="http://schemas.microsoft.com/office/drawing/2014/main" id="{E09E3D0B-3A3B-4D0F-83F7-80F3BB96F8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7648" y="2902776"/>
            <a:ext cx="2443924" cy="24439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3" name="5">
            <a:extLst>
              <a:ext uri="{FF2B5EF4-FFF2-40B4-BE49-F238E27FC236}">
                <a16:creationId xmlns:a16="http://schemas.microsoft.com/office/drawing/2014/main" id="{CD07B44B-A1A2-4A34-B64E-49A831E3A8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3087" y="1124744"/>
            <a:ext cx="6408713" cy="564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5Close">
            <a:extLst>
              <a:ext uri="{FF2B5EF4-FFF2-40B4-BE49-F238E27FC236}">
                <a16:creationId xmlns:a16="http://schemas.microsoft.com/office/drawing/2014/main" id="{856C9835-BEED-4D78-A9E8-BDBBE9B95E0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7648" y="2902776"/>
            <a:ext cx="2443924" cy="24439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A3D00F25-F935-46D3-A6C1-B456E4BCECF7}"/>
              </a:ext>
            </a:extLst>
          </p:cNvPr>
          <p:cNvSpPr/>
          <p:nvPr/>
        </p:nvSpPr>
        <p:spPr bwMode="auto">
          <a:xfrm>
            <a:off x="6632791" y="2276872"/>
            <a:ext cx="936104" cy="936104"/>
          </a:xfrm>
          <a:prstGeom prst="ellipse">
            <a:avLst/>
          </a:prstGeom>
          <a:noFill/>
          <a:ln w="28575">
            <a:solidFill>
              <a:srgbClr val="333333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Microsoft Sans Serif" pitchFamily="34" charset="0"/>
            </a:endParaRP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46DA57D4-7C08-44BA-834B-F14F639CDFF6}"/>
              </a:ext>
            </a:extLst>
          </p:cNvPr>
          <p:cNvCxnSpPr>
            <a:cxnSpLocks/>
          </p:cNvCxnSpPr>
          <p:nvPr/>
        </p:nvCxnSpPr>
        <p:spPr bwMode="auto">
          <a:xfrm flipH="1">
            <a:off x="4990294" y="3082925"/>
            <a:ext cx="2444750" cy="19526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30B2402B-D54A-4515-9F02-F36C2E141B85}"/>
              </a:ext>
            </a:extLst>
          </p:cNvPr>
          <p:cNvCxnSpPr>
            <a:cxnSpLocks/>
          </p:cNvCxnSpPr>
          <p:nvPr/>
        </p:nvCxnSpPr>
        <p:spPr bwMode="auto">
          <a:xfrm flipV="1">
            <a:off x="3802844" y="2290764"/>
            <a:ext cx="3205163" cy="63817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19365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B8948-946B-4461-8EBB-6C106342D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6DEFCD-4FB8-46E7-B494-653BF9AA5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60328D-F0EF-472B-AEA1-BF2185E40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26C216-8146-4AE3-81A2-B9F907E2D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AAB79E-377A-48E4-85BC-4B5049DC1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824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AEC5AF-333F-4D80-830A-C7F38271E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Comparison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6AE15C-4183-45FC-805E-1BA6AF493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E939A9-D1E7-4C74-93DA-AA7353E5A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2EB540-81DB-440C-BD29-D5C7B68A3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24" name="TextureMaya">
            <a:extLst>
              <a:ext uri="{FF2B5EF4-FFF2-40B4-BE49-F238E27FC236}">
                <a16:creationId xmlns:a16="http://schemas.microsoft.com/office/drawing/2014/main" id="{13988CDC-738A-4FE1-ACA3-3770437B06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2277192"/>
            <a:ext cx="3240000" cy="3240000"/>
          </a:xfrm>
          <a:prstGeom prst="rect">
            <a:avLst/>
          </a:prstGeom>
        </p:spPr>
      </p:pic>
      <p:pic>
        <p:nvPicPr>
          <p:cNvPr id="26" name="TextureGMCG">
            <a:extLst>
              <a:ext uri="{FF2B5EF4-FFF2-40B4-BE49-F238E27FC236}">
                <a16:creationId xmlns:a16="http://schemas.microsoft.com/office/drawing/2014/main" id="{71B5EC16-06FE-4FB6-9365-E02FF624F6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61872" y="2808522"/>
            <a:ext cx="2650355" cy="2163119"/>
          </a:xfrm>
          <a:prstGeom prst="rect">
            <a:avLst/>
          </a:prstGeom>
        </p:spPr>
      </p:pic>
      <p:pic>
        <p:nvPicPr>
          <p:cNvPr id="12" name="Mesh">
            <a:extLst>
              <a:ext uri="{FF2B5EF4-FFF2-40B4-BE49-F238E27FC236}">
                <a16:creationId xmlns:a16="http://schemas.microsoft.com/office/drawing/2014/main" id="{F5012BF6-DEA4-437D-B034-0C43A781A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60" y="1124744"/>
            <a:ext cx="8064500" cy="5040313"/>
          </a:xfrm>
        </p:spPr>
      </p:pic>
      <p:pic>
        <p:nvPicPr>
          <p:cNvPr id="14" name="MayaPatches">
            <a:extLst>
              <a:ext uri="{FF2B5EF4-FFF2-40B4-BE49-F238E27FC236}">
                <a16:creationId xmlns:a16="http://schemas.microsoft.com/office/drawing/2014/main" id="{203325D6-0652-4443-A1CD-27D47F4777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240" y="1124744"/>
            <a:ext cx="8064000" cy="5040000"/>
          </a:xfrm>
          <a:prstGeom prst="rect">
            <a:avLst/>
          </a:prstGeom>
        </p:spPr>
      </p:pic>
      <p:pic>
        <p:nvPicPr>
          <p:cNvPr id="16" name="MayaParam">
            <a:extLst>
              <a:ext uri="{FF2B5EF4-FFF2-40B4-BE49-F238E27FC236}">
                <a16:creationId xmlns:a16="http://schemas.microsoft.com/office/drawing/2014/main" id="{A9E62A7A-9EFE-4652-8F90-4BB312DC9C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240" y="1124744"/>
            <a:ext cx="8064000" cy="5040000"/>
          </a:xfrm>
          <a:prstGeom prst="rect">
            <a:avLst/>
          </a:prstGeom>
        </p:spPr>
      </p:pic>
      <p:pic>
        <p:nvPicPr>
          <p:cNvPr id="18" name="OriginalPatches">
            <a:extLst>
              <a:ext uri="{FF2B5EF4-FFF2-40B4-BE49-F238E27FC236}">
                <a16:creationId xmlns:a16="http://schemas.microsoft.com/office/drawing/2014/main" id="{07BBA737-6F1B-4DED-831D-D0C93E8E7C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92" y="1124744"/>
            <a:ext cx="8064000" cy="5040000"/>
          </a:xfrm>
          <a:prstGeom prst="rect">
            <a:avLst/>
          </a:prstGeom>
        </p:spPr>
      </p:pic>
      <p:pic>
        <p:nvPicPr>
          <p:cNvPr id="20" name="GeneralizedPatches">
            <a:extLst>
              <a:ext uri="{FF2B5EF4-FFF2-40B4-BE49-F238E27FC236}">
                <a16:creationId xmlns:a16="http://schemas.microsoft.com/office/drawing/2014/main" id="{428E81B9-D612-4244-BB11-B77541CD78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92" y="1124744"/>
            <a:ext cx="8064000" cy="5040000"/>
          </a:xfrm>
          <a:prstGeom prst="rect">
            <a:avLst/>
          </a:prstGeom>
        </p:spPr>
      </p:pic>
      <p:pic>
        <p:nvPicPr>
          <p:cNvPr id="22" name="GeneralizedParam">
            <a:extLst>
              <a:ext uri="{FF2B5EF4-FFF2-40B4-BE49-F238E27FC236}">
                <a16:creationId xmlns:a16="http://schemas.microsoft.com/office/drawing/2014/main" id="{D92E5B4A-6239-4920-8064-734E6309A8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92" y="1124744"/>
            <a:ext cx="8064000" cy="5040000"/>
          </a:xfrm>
          <a:prstGeom prst="rect">
            <a:avLst/>
          </a:prstGeom>
        </p:spPr>
      </p:pic>
      <p:sp>
        <p:nvSpPr>
          <p:cNvPr id="27" name="txtMaya">
            <a:extLst>
              <a:ext uri="{FF2B5EF4-FFF2-40B4-BE49-F238E27FC236}">
                <a16:creationId xmlns:a16="http://schemas.microsoft.com/office/drawing/2014/main" id="{3612BA16-81CD-4F22-A1B7-26EF4B752E53}"/>
              </a:ext>
            </a:extLst>
          </p:cNvPr>
          <p:cNvSpPr txBox="1"/>
          <p:nvPr/>
        </p:nvSpPr>
        <p:spPr>
          <a:xfrm>
            <a:off x="1373118" y="5900489"/>
            <a:ext cx="2376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0" dirty="0">
                <a:latin typeface="+mj-lt"/>
              </a:rPr>
              <a:t>Autodesk Maya 2017</a:t>
            </a:r>
          </a:p>
        </p:txBody>
      </p:sp>
      <p:sp>
        <p:nvSpPr>
          <p:cNvPr id="28" name="txtOriginal">
            <a:extLst>
              <a:ext uri="{FF2B5EF4-FFF2-40B4-BE49-F238E27FC236}">
                <a16:creationId xmlns:a16="http://schemas.microsoft.com/office/drawing/2014/main" id="{708B0134-0044-4F64-8556-90A1CA7543A3}"/>
              </a:ext>
            </a:extLst>
          </p:cNvPr>
          <p:cNvSpPr txBox="1"/>
          <p:nvPr/>
        </p:nvSpPr>
        <p:spPr>
          <a:xfrm>
            <a:off x="7608168" y="5900489"/>
            <a:ext cx="3371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0" dirty="0">
                <a:latin typeface="+mj-lt"/>
              </a:rPr>
              <a:t>Original MCG (15,843 </a:t>
            </a:r>
            <a:r>
              <a:rPr lang="de-DE" sz="2000" b="0" dirty="0" err="1">
                <a:latin typeface="+mj-lt"/>
              </a:rPr>
              <a:t>patches</a:t>
            </a:r>
            <a:r>
              <a:rPr lang="de-DE" sz="2000" b="0" dirty="0">
                <a:latin typeface="+mj-lt"/>
              </a:rPr>
              <a:t>)</a:t>
            </a:r>
          </a:p>
        </p:txBody>
      </p:sp>
      <p:sp>
        <p:nvSpPr>
          <p:cNvPr id="29" name="txtMayaPatches">
            <a:extLst>
              <a:ext uri="{FF2B5EF4-FFF2-40B4-BE49-F238E27FC236}">
                <a16:creationId xmlns:a16="http://schemas.microsoft.com/office/drawing/2014/main" id="{4D401F70-11CA-4A61-A6F0-6DF4D7E1B906}"/>
              </a:ext>
            </a:extLst>
          </p:cNvPr>
          <p:cNvSpPr txBox="1"/>
          <p:nvPr/>
        </p:nvSpPr>
        <p:spPr>
          <a:xfrm>
            <a:off x="3652949" y="5876488"/>
            <a:ext cx="1794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0" dirty="0">
                <a:latin typeface="+mj-lt"/>
              </a:rPr>
              <a:t>(1,314 </a:t>
            </a:r>
            <a:r>
              <a:rPr lang="de-DE" sz="2000" b="0" dirty="0" err="1">
                <a:latin typeface="+mj-lt"/>
              </a:rPr>
              <a:t>patches</a:t>
            </a:r>
            <a:r>
              <a:rPr lang="de-DE" sz="2000" b="0" dirty="0">
                <a:latin typeface="+mj-lt"/>
              </a:rPr>
              <a:t>)</a:t>
            </a:r>
          </a:p>
        </p:txBody>
      </p:sp>
      <p:sp>
        <p:nvSpPr>
          <p:cNvPr id="30" name="txtGeneralized">
            <a:extLst>
              <a:ext uri="{FF2B5EF4-FFF2-40B4-BE49-F238E27FC236}">
                <a16:creationId xmlns:a16="http://schemas.microsoft.com/office/drawing/2014/main" id="{D2FDFC2F-2992-4205-9F2E-D233642623B5}"/>
              </a:ext>
            </a:extLst>
          </p:cNvPr>
          <p:cNvSpPr txBox="1"/>
          <p:nvPr/>
        </p:nvSpPr>
        <p:spPr>
          <a:xfrm>
            <a:off x="7536160" y="5894932"/>
            <a:ext cx="1995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0" dirty="0" err="1">
                <a:latin typeface="+mj-lt"/>
              </a:rPr>
              <a:t>Generalized</a:t>
            </a:r>
            <a:r>
              <a:rPr lang="de-DE" sz="2000" b="0" dirty="0">
                <a:latin typeface="+mj-lt"/>
              </a:rPr>
              <a:t> MCG</a:t>
            </a:r>
          </a:p>
        </p:txBody>
      </p:sp>
      <p:sp>
        <p:nvSpPr>
          <p:cNvPr id="31" name="txtGeneralizedPatches">
            <a:extLst>
              <a:ext uri="{FF2B5EF4-FFF2-40B4-BE49-F238E27FC236}">
                <a16:creationId xmlns:a16="http://schemas.microsoft.com/office/drawing/2014/main" id="{70CE85EA-60F9-40A0-9C33-1D6AA8F7C5CE}"/>
              </a:ext>
            </a:extLst>
          </p:cNvPr>
          <p:cNvSpPr/>
          <p:nvPr/>
        </p:nvSpPr>
        <p:spPr>
          <a:xfrm>
            <a:off x="9464665" y="5894932"/>
            <a:ext cx="16010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0" dirty="0">
                <a:latin typeface="+mj-lt"/>
              </a:rPr>
              <a:t>(704 </a:t>
            </a:r>
            <a:r>
              <a:rPr lang="de-DE" sz="2000" b="0" dirty="0" err="1">
                <a:latin typeface="+mj-lt"/>
              </a:rPr>
              <a:t>patches</a:t>
            </a:r>
            <a:r>
              <a:rPr lang="de-DE" sz="2000" b="0" dirty="0">
                <a:latin typeface="+mj-lt"/>
              </a:rPr>
              <a:t>)</a:t>
            </a:r>
            <a:endParaRPr lang="de-DE" sz="2000" dirty="0">
              <a:latin typeface="+mj-lt"/>
            </a:endParaRPr>
          </a:p>
        </p:txBody>
      </p:sp>
      <p:sp>
        <p:nvSpPr>
          <p:cNvPr id="32" name="txtMayaOccupancy">
            <a:extLst>
              <a:ext uri="{FF2B5EF4-FFF2-40B4-BE49-F238E27FC236}">
                <a16:creationId xmlns:a16="http://schemas.microsoft.com/office/drawing/2014/main" id="{8CF3845C-5FD8-454C-A901-5AFBD0898729}"/>
              </a:ext>
            </a:extLst>
          </p:cNvPr>
          <p:cNvSpPr txBox="1"/>
          <p:nvPr/>
        </p:nvSpPr>
        <p:spPr>
          <a:xfrm>
            <a:off x="3661234" y="5882045"/>
            <a:ext cx="2198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0" dirty="0">
                <a:latin typeface="+mj-lt"/>
              </a:rPr>
              <a:t>(55.8 % </a:t>
            </a:r>
            <a:r>
              <a:rPr lang="de-DE" sz="2000" b="0" dirty="0" err="1">
                <a:latin typeface="+mj-lt"/>
              </a:rPr>
              <a:t>occupancy</a:t>
            </a:r>
            <a:r>
              <a:rPr lang="de-DE" sz="2000" b="0" dirty="0">
                <a:latin typeface="+mj-lt"/>
              </a:rPr>
              <a:t>)</a:t>
            </a:r>
          </a:p>
        </p:txBody>
      </p:sp>
      <p:sp>
        <p:nvSpPr>
          <p:cNvPr id="33" name="txtGeneralizedOccupancy">
            <a:extLst>
              <a:ext uri="{FF2B5EF4-FFF2-40B4-BE49-F238E27FC236}">
                <a16:creationId xmlns:a16="http://schemas.microsoft.com/office/drawing/2014/main" id="{D58FF592-756C-4D21-A21A-E66A4E2E6761}"/>
              </a:ext>
            </a:extLst>
          </p:cNvPr>
          <p:cNvSpPr/>
          <p:nvPr/>
        </p:nvSpPr>
        <p:spPr>
          <a:xfrm>
            <a:off x="9472950" y="5900489"/>
            <a:ext cx="21980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0" dirty="0">
                <a:latin typeface="+mj-lt"/>
              </a:rPr>
              <a:t>(97.6 % </a:t>
            </a:r>
            <a:r>
              <a:rPr lang="de-DE" sz="2000" b="0" dirty="0" err="1">
                <a:latin typeface="+mj-lt"/>
              </a:rPr>
              <a:t>occupancy</a:t>
            </a:r>
            <a:r>
              <a:rPr lang="de-DE" sz="2000" b="0" dirty="0">
                <a:latin typeface="+mj-lt"/>
              </a:rPr>
              <a:t>)</a:t>
            </a:r>
            <a:endParaRPr lang="de-DE" sz="20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9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24401 -1.48148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0.2457 -1.48148E-6 " pathEditMode="relative" rAng="0" ptsTypes="AA">
                                      <p:cBhvr>
                                        <p:cTn id="11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10065 -1.48148E-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10065 -1.48148E-6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11537 -1.48148E-6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8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11485 -1.48148E-6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2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8" grpId="1"/>
      <p:bldP spid="29" grpId="0"/>
      <p:bldP spid="29" grpId="1"/>
      <p:bldP spid="30" grpId="0"/>
      <p:bldP spid="31" grpId="0"/>
      <p:bldP spid="31" grpId="1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14022-A1F5-48E5-8DD4-60D05B5C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Applications</a:t>
            </a:r>
            <a:r>
              <a:rPr lang="de-DE" dirty="0"/>
              <a:t> – </a:t>
            </a:r>
            <a:r>
              <a:rPr lang="de-DE" dirty="0" err="1"/>
              <a:t>Texture</a:t>
            </a:r>
            <a:r>
              <a:rPr lang="de-DE" dirty="0"/>
              <a:t> </a:t>
            </a:r>
            <a:r>
              <a:rPr lang="de-DE" dirty="0" err="1"/>
              <a:t>Condensation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205DA4-3AB8-4E9F-B085-5D7EE9691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BBECA4-2A89-4965-BC0D-1E2AC8150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EC58B6-B217-4E00-AF9A-72632DD79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D726C6C-14AA-4222-AFE3-3A6059FED9BD}"/>
              </a:ext>
            </a:extLst>
          </p:cNvPr>
          <p:cNvSpPr txBox="1"/>
          <p:nvPr/>
        </p:nvSpPr>
        <p:spPr>
          <a:xfrm>
            <a:off x="1919536" y="5728563"/>
            <a:ext cx="1832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0" dirty="0">
                <a:latin typeface="+mj-lt"/>
              </a:rPr>
              <a:t>Original </a:t>
            </a:r>
            <a:r>
              <a:rPr lang="de-DE" sz="2000" b="0" dirty="0" err="1">
                <a:latin typeface="+mj-lt"/>
              </a:rPr>
              <a:t>Texture</a:t>
            </a:r>
            <a:endParaRPr lang="de-DE" sz="2000" b="0" dirty="0">
              <a:latin typeface="+mj-l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FC68C5F-05AD-4B2F-B6C3-DE77B699E60E}"/>
              </a:ext>
            </a:extLst>
          </p:cNvPr>
          <p:cNvSpPr txBox="1"/>
          <p:nvPr/>
        </p:nvSpPr>
        <p:spPr>
          <a:xfrm>
            <a:off x="8528795" y="5728563"/>
            <a:ext cx="2607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0" dirty="0">
                <a:latin typeface="+mj-lt"/>
              </a:rPr>
              <a:t>Condensed </a:t>
            </a:r>
            <a:r>
              <a:rPr lang="de-DE" sz="2000" b="0" dirty="0" err="1">
                <a:latin typeface="+mj-lt"/>
              </a:rPr>
              <a:t>with</a:t>
            </a:r>
            <a:r>
              <a:rPr lang="de-DE" sz="2000" b="0" dirty="0">
                <a:latin typeface="+mj-lt"/>
              </a:rPr>
              <a:t> GMCG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4D9A03C-7425-4B7D-B67F-74995EDD3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2" y="1194184"/>
            <a:ext cx="10889158" cy="453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2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9CAC5A-F82F-4167-85B4-C529D3271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Applications</a:t>
            </a:r>
            <a:r>
              <a:rPr lang="de-DE" dirty="0"/>
              <a:t> – Invisible </a:t>
            </a:r>
            <a:r>
              <a:rPr lang="de-DE" dirty="0" err="1"/>
              <a:t>Seams</a:t>
            </a:r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E5D44B96-B62C-4D2C-8DF3-1E69C872D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1" y="1484783"/>
            <a:ext cx="12192513" cy="4617103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B0170B-C903-4F89-99D3-EA1563184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C53FD8-800A-4617-BE9A-535E54810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6B626A-883B-4A15-8E56-5CA89A780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D54437D-4100-404B-AFFD-3806FD1D20BC}"/>
              </a:ext>
            </a:extLst>
          </p:cNvPr>
          <p:cNvSpPr txBox="1"/>
          <p:nvPr/>
        </p:nvSpPr>
        <p:spPr>
          <a:xfrm>
            <a:off x="2316404" y="5613078"/>
            <a:ext cx="1606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0" dirty="0">
                <a:latin typeface="+mj-lt"/>
              </a:rPr>
              <a:t>Visible </a:t>
            </a:r>
            <a:r>
              <a:rPr lang="de-DE" sz="2000" b="0" dirty="0" err="1">
                <a:latin typeface="+mj-lt"/>
              </a:rPr>
              <a:t>Seams</a:t>
            </a:r>
            <a:endParaRPr lang="de-DE" sz="2000" b="0" dirty="0">
              <a:latin typeface="+mj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F3B76C-E81A-45C7-AE85-B9F3B0B65550}"/>
              </a:ext>
            </a:extLst>
          </p:cNvPr>
          <p:cNvSpPr txBox="1"/>
          <p:nvPr/>
        </p:nvSpPr>
        <p:spPr>
          <a:xfrm>
            <a:off x="7383761" y="5613078"/>
            <a:ext cx="1770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0" dirty="0">
                <a:latin typeface="+mj-lt"/>
              </a:rPr>
              <a:t>Invisible </a:t>
            </a:r>
            <a:r>
              <a:rPr lang="de-DE" sz="2000" b="0" dirty="0" err="1">
                <a:latin typeface="+mj-lt"/>
              </a:rPr>
              <a:t>Seams</a:t>
            </a:r>
            <a:endParaRPr lang="de-DE" sz="2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452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15DACF-30D8-4545-8FC9-344F3DDE1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519" y="3044825"/>
            <a:ext cx="10363200" cy="1362075"/>
          </a:xfrm>
        </p:spPr>
        <p:txBody>
          <a:bodyPr anchor="b"/>
          <a:lstStyle/>
          <a:p>
            <a:r>
              <a:rPr lang="de-DE" dirty="0"/>
              <a:t>Questions?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1F1313-5427-43BC-B883-27F8B67FA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519" y="4407669"/>
            <a:ext cx="10363200" cy="1500187"/>
          </a:xfrm>
        </p:spPr>
        <p:txBody>
          <a:bodyPr anchor="t"/>
          <a:lstStyle/>
          <a:p>
            <a:r>
              <a:rPr lang="de-DE" dirty="0"/>
              <a:t>Code </a:t>
            </a:r>
            <a:r>
              <a:rPr lang="de-DE" dirty="0" err="1"/>
              <a:t>available</a:t>
            </a:r>
            <a:r>
              <a:rPr lang="de-DE" dirty="0"/>
              <a:t> at </a:t>
            </a:r>
            <a:r>
              <a:rPr lang="de-DE" dirty="0">
                <a:hlinkClick r:id="rId3"/>
              </a:rPr>
              <a:t>https://github.com/NSchertler/GeneralizedMotorcycleGraph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F238AB-92DA-4310-B390-3A3709FC7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DD3ED4-2CE8-4249-821A-6504BE9D9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6A0768-3F55-40AE-A9B4-CB937C39F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061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94C672-6D06-4B32-BD09-272211C54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Limitations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EF1273-C95F-41AC-9232-5AEAA966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ECF312-6310-477D-AECF-9783C1132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AC16E4-8162-4F2B-9FF6-ABA23C868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1FB9E85-7576-460B-9406-D79333A7E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556792"/>
            <a:ext cx="3944579" cy="431867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8" name="Inhaltsplatzhalter 6">
            <a:extLst>
              <a:ext uri="{FF2B5EF4-FFF2-40B4-BE49-F238E27FC236}">
                <a16:creationId xmlns:a16="http://schemas.microsoft.com/office/drawing/2014/main" id="{B55BCF2E-BEF3-4B59-A589-E986435890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6" t="33350" r="22798" b="49866"/>
          <a:stretch/>
        </p:blipFill>
        <p:spPr bwMode="auto">
          <a:xfrm>
            <a:off x="6456040" y="2276872"/>
            <a:ext cx="2664296" cy="2664296"/>
          </a:xfrm>
          <a:prstGeom prst="ellipse">
            <a:avLst/>
          </a:prstGeom>
          <a:ln w="3810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C61698A4-FF11-41F9-B7CC-F1B25C983FE5}"/>
              </a:ext>
            </a:extLst>
          </p:cNvPr>
          <p:cNvSpPr/>
          <p:nvPr/>
        </p:nvSpPr>
        <p:spPr bwMode="auto">
          <a:xfrm>
            <a:off x="4295712" y="2996864"/>
            <a:ext cx="792176" cy="792176"/>
          </a:xfrm>
          <a:prstGeom prst="ellips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Microsoft Sans Serif" pitchFamily="34" charset="0"/>
            </a:endParaRP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00BBA28C-83C5-4220-B3F5-7933A9588BEC}"/>
              </a:ext>
            </a:extLst>
          </p:cNvPr>
          <p:cNvCxnSpPr>
            <a:cxnSpLocks/>
          </p:cNvCxnSpPr>
          <p:nvPr/>
        </p:nvCxnSpPr>
        <p:spPr bwMode="auto">
          <a:xfrm flipV="1">
            <a:off x="4528136" y="2296634"/>
            <a:ext cx="2957185" cy="729996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F08AB549-F426-4ED1-8EB1-BEDAB2E4EFFC}"/>
              </a:ext>
            </a:extLst>
          </p:cNvPr>
          <p:cNvCxnSpPr>
            <a:cxnSpLocks/>
          </p:cNvCxnSpPr>
          <p:nvPr/>
        </p:nvCxnSpPr>
        <p:spPr bwMode="auto">
          <a:xfrm>
            <a:off x="4528135" y="3756626"/>
            <a:ext cx="2902475" cy="1146067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09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7B1CAD-981F-4B19-8144-22092E96D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Imperfect Quad-Dominant </a:t>
            </a:r>
            <a:r>
              <a:rPr lang="de-DE" dirty="0" err="1"/>
              <a:t>Meshes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E120E2-C89B-4612-B2A1-24F09EADE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D160BB-D1B8-4A0A-A365-B63D2E105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769177-7AB9-4063-8FFA-FBA82715A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2367B8B-5FFB-4EEF-B7C3-436FCFF0B790}"/>
              </a:ext>
            </a:extLst>
          </p:cNvPr>
          <p:cNvSpPr txBox="1"/>
          <p:nvPr/>
        </p:nvSpPr>
        <p:spPr>
          <a:xfrm>
            <a:off x="10043765" y="5782539"/>
            <a:ext cx="1468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>
                <a:latin typeface="+mj-lt"/>
              </a:rPr>
              <a:t>© </a:t>
            </a:r>
            <a:r>
              <a:rPr lang="de-DE" b="0" dirty="0" err="1">
                <a:latin typeface="+mj-lt"/>
              </a:rPr>
              <a:t>ozgursrl</a:t>
            </a:r>
            <a:r>
              <a:rPr lang="de-DE" b="0" dirty="0">
                <a:latin typeface="+mj-lt"/>
              </a:rPr>
              <a:t> (</a:t>
            </a:r>
            <a:r>
              <a:rPr lang="de-DE" b="0" dirty="0" err="1">
                <a:latin typeface="+mj-lt"/>
              </a:rPr>
              <a:t>TurboSquid</a:t>
            </a:r>
            <a:r>
              <a:rPr lang="de-DE" b="0" dirty="0">
                <a:latin typeface="+mj-lt"/>
              </a:rPr>
              <a:t>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08772F2-4CF7-4063-8A34-F4E9DA0CC499}"/>
              </a:ext>
            </a:extLst>
          </p:cNvPr>
          <p:cNvSpPr txBox="1"/>
          <p:nvPr/>
        </p:nvSpPr>
        <p:spPr>
          <a:xfrm>
            <a:off x="7052650" y="5782539"/>
            <a:ext cx="17796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>
                <a:latin typeface="+mj-lt"/>
              </a:rPr>
              <a:t>Integer Grid Maps [</a:t>
            </a:r>
            <a:r>
              <a:rPr lang="de-DE" b="0" dirty="0" err="1">
                <a:latin typeface="+mj-lt"/>
              </a:rPr>
              <a:t>Ebke</a:t>
            </a:r>
            <a:r>
              <a:rPr lang="de-DE" b="0" dirty="0">
                <a:latin typeface="+mj-lt"/>
              </a:rPr>
              <a:t> 2016]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DB747B7-4A28-415D-B180-1411543DC87F}"/>
              </a:ext>
            </a:extLst>
          </p:cNvPr>
          <p:cNvSpPr txBox="1"/>
          <p:nvPr/>
        </p:nvSpPr>
        <p:spPr>
          <a:xfrm>
            <a:off x="3842874" y="5782539"/>
            <a:ext cx="16770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>
                <a:latin typeface="+mj-lt"/>
              </a:rPr>
              <a:t>Instant </a:t>
            </a:r>
            <a:r>
              <a:rPr lang="de-DE" b="0" dirty="0" err="1">
                <a:latin typeface="+mj-lt"/>
              </a:rPr>
              <a:t>Meshes</a:t>
            </a:r>
            <a:r>
              <a:rPr lang="de-DE" b="0" dirty="0">
                <a:latin typeface="+mj-lt"/>
              </a:rPr>
              <a:t> [Jakob 2014]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CC54C66-1CD0-4F11-A24B-BDD511455CFE}"/>
              </a:ext>
            </a:extLst>
          </p:cNvPr>
          <p:cNvSpPr txBox="1"/>
          <p:nvPr/>
        </p:nvSpPr>
        <p:spPr>
          <a:xfrm>
            <a:off x="581626" y="5782539"/>
            <a:ext cx="26340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>
                <a:latin typeface="+mj-lt"/>
              </a:rPr>
              <a:t>Online Surface Reconstruction [Schertler 2017]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35D56E05-ACA7-4F3B-B5B9-69C188CB37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2060848"/>
            <a:ext cx="3853992" cy="3378226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46E1C879-758F-4D47-9F9D-53791AFF8C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616" y="1747461"/>
            <a:ext cx="2626728" cy="401538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CF841100-1919-410B-837C-0120BDC60F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64" y="1581809"/>
            <a:ext cx="2469892" cy="4295463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182F59C-9F4F-467A-98F1-6F095C051C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92" y="1676711"/>
            <a:ext cx="2303006" cy="4143339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D48CC0F8-0F83-4EEB-AD0D-984919F538D8}"/>
              </a:ext>
            </a:extLst>
          </p:cNvPr>
          <p:cNvSpPr txBox="1"/>
          <p:nvPr/>
        </p:nvSpPr>
        <p:spPr>
          <a:xfrm>
            <a:off x="679451" y="1268760"/>
            <a:ext cx="1382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b="0" dirty="0">
                <a:latin typeface="+mj-lt"/>
              </a:rPr>
              <a:t>Scanning: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E282E70-A6D6-446A-AD34-832D9EACEBCA}"/>
              </a:ext>
            </a:extLst>
          </p:cNvPr>
          <p:cNvSpPr txBox="1"/>
          <p:nvPr/>
        </p:nvSpPr>
        <p:spPr>
          <a:xfrm>
            <a:off x="3016224" y="1274970"/>
            <a:ext cx="1639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b="0" dirty="0" err="1">
                <a:latin typeface="+mj-lt"/>
              </a:rPr>
              <a:t>Remeshing</a:t>
            </a:r>
            <a:r>
              <a:rPr lang="de-DE" sz="2400" b="0" dirty="0">
                <a:latin typeface="+mj-lt"/>
              </a:rPr>
              <a:t>: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25BFCAD3-65FC-4680-B24A-C4B1E711D3E6}"/>
              </a:ext>
            </a:extLst>
          </p:cNvPr>
          <p:cNvSpPr txBox="1"/>
          <p:nvPr/>
        </p:nvSpPr>
        <p:spPr>
          <a:xfrm>
            <a:off x="9048328" y="1268760"/>
            <a:ext cx="2008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b="0" dirty="0">
                <a:latin typeface="+mj-lt"/>
              </a:rPr>
              <a:t>Hand-</a:t>
            </a:r>
            <a:r>
              <a:rPr lang="de-DE" sz="2400" b="0" dirty="0" err="1">
                <a:latin typeface="+mj-lt"/>
              </a:rPr>
              <a:t>Crafting</a:t>
            </a:r>
            <a:r>
              <a:rPr lang="de-DE" sz="2400" b="0" dirty="0">
                <a:latin typeface="+mj-lt"/>
              </a:rPr>
              <a:t>:</a:t>
            </a: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F9063357-67AE-4717-BDC4-7B9419F73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446" y="2544429"/>
            <a:ext cx="2520000" cy="2520000"/>
          </a:xfrm>
          <a:prstGeom prst="ellipse">
            <a:avLst/>
          </a:prstGeom>
          <a:ln w="381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5D88D9F7-9A3F-4E8E-97CB-71A6F49F32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80" y="2544429"/>
            <a:ext cx="2520000" cy="2520000"/>
          </a:xfrm>
          <a:prstGeom prst="ellipse">
            <a:avLst/>
          </a:prstGeom>
          <a:ln w="381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9752225A-6DAD-492E-8215-DCB45F1CBA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86" y="2544429"/>
            <a:ext cx="2520000" cy="2520000"/>
          </a:xfrm>
          <a:prstGeom prst="ellipse">
            <a:avLst/>
          </a:prstGeom>
          <a:ln w="381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1235EE18-A2F2-4C2A-B159-317646109D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2544429"/>
            <a:ext cx="2520000" cy="2520000"/>
          </a:xfrm>
          <a:prstGeom prst="ellipse">
            <a:avLst/>
          </a:prstGeom>
          <a:ln w="381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8" name="Ellipse 47">
            <a:extLst>
              <a:ext uri="{FF2B5EF4-FFF2-40B4-BE49-F238E27FC236}">
                <a16:creationId xmlns:a16="http://schemas.microsoft.com/office/drawing/2014/main" id="{02EDA55E-56F8-4667-A3A6-74859645008D}"/>
              </a:ext>
            </a:extLst>
          </p:cNvPr>
          <p:cNvSpPr/>
          <p:nvPr/>
        </p:nvSpPr>
        <p:spPr bwMode="auto">
          <a:xfrm>
            <a:off x="8245966" y="4179902"/>
            <a:ext cx="288032" cy="288032"/>
          </a:xfrm>
          <a:prstGeom prst="ellipse">
            <a:avLst/>
          </a:prstGeom>
          <a:solidFill>
            <a:srgbClr val="FEE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Microsoft Sans Serif" pitchFamily="34" charset="0"/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199DC88C-E35A-4036-A9BD-086C167CBB9A}"/>
              </a:ext>
            </a:extLst>
          </p:cNvPr>
          <p:cNvSpPr/>
          <p:nvPr/>
        </p:nvSpPr>
        <p:spPr bwMode="auto">
          <a:xfrm>
            <a:off x="7116932" y="4005064"/>
            <a:ext cx="288032" cy="288032"/>
          </a:xfrm>
          <a:prstGeom prst="ellipse">
            <a:avLst/>
          </a:prstGeom>
          <a:solidFill>
            <a:srgbClr val="E0F3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Microsoft Sans Serif" pitchFamily="34" charset="0"/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955E18EB-9CCC-46E5-AD70-FE009D881A07}"/>
              </a:ext>
            </a:extLst>
          </p:cNvPr>
          <p:cNvSpPr/>
          <p:nvPr/>
        </p:nvSpPr>
        <p:spPr bwMode="auto">
          <a:xfrm>
            <a:off x="7446932" y="3110056"/>
            <a:ext cx="288032" cy="288032"/>
          </a:xfrm>
          <a:prstGeom prst="ellipse">
            <a:avLst/>
          </a:prstGeom>
          <a:solidFill>
            <a:srgbClr val="E0F3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Microsoft Sans Serif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339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-0.01941 0.05046 " pathEditMode="relative" rAng="0" ptsTypes="AA">
                                      <p:cBhvr>
                                        <p:cTn id="50" dur="5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-0.09323 0.13426 " pathEditMode="relative" rAng="0" ptsTypes="AA">
                                      <p:cBhvr>
                                        <p:cTn id="59" dur="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-0.03997 -0.07569 " pathEditMode="relative" rAng="0" ptsTypes="AA">
                                      <p:cBhvr>
                                        <p:cTn id="68" dur="5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03307 0.1838 " pathEditMode="relative" rAng="0" ptsTypes="AA">
                                      <p:cBhvr>
                                        <p:cTn id="90" dur="5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21" grpId="0"/>
      <p:bldP spid="24" grpId="0"/>
      <p:bldP spid="33" grpId="0"/>
      <p:bldP spid="34" grpId="0"/>
      <p:bldP spid="35" grpId="0"/>
      <p:bldP spid="48" grpId="0" animBg="1"/>
      <p:bldP spid="49" grpId="0" animBg="1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0FFCA46E-C424-4E85-A87D-BFB94CEAB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557" y="3097836"/>
            <a:ext cx="2706767" cy="288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8AEE64E-484A-40D9-AE8C-A706A5333F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1700808"/>
            <a:ext cx="3942674" cy="432000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C1047F9-DCE5-4633-9A79-A131AA451A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700808"/>
            <a:ext cx="3942674" cy="432000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724B62-3424-4EE2-A206-ADF5656C8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Problem Description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F194394D-B1A1-489F-9942-5F89E7750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712" y="1700808"/>
            <a:ext cx="3942673" cy="4320000"/>
          </a:xfrm>
          <a:effectLst>
            <a:glow rad="50800">
              <a:schemeClr val="bg1"/>
            </a:glow>
          </a:effectLst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94596A-3866-41BD-B7C1-B95F35D9C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F2BEFB-A7A1-4E09-A744-4E56BC92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63EBFF-7134-47CB-BE38-43F767773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454F6D6-F3B5-4B10-86B7-4463C69AAE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22" y="3097836"/>
            <a:ext cx="1061587" cy="288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DAD384CB-3E8F-4B88-AE9B-15475521C291}"/>
              </a:ext>
            </a:extLst>
          </p:cNvPr>
          <p:cNvSpPr txBox="1"/>
          <p:nvPr/>
        </p:nvSpPr>
        <p:spPr>
          <a:xfrm>
            <a:off x="679451" y="1268760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b="0" dirty="0">
                <a:latin typeface="+mj-lt"/>
              </a:rPr>
              <a:t>Input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F770B07-C049-4E9B-89E0-25D8C73A8A3D}"/>
              </a:ext>
            </a:extLst>
          </p:cNvPr>
          <p:cNvSpPr txBox="1"/>
          <p:nvPr/>
        </p:nvSpPr>
        <p:spPr>
          <a:xfrm>
            <a:off x="2927648" y="1268759"/>
            <a:ext cx="238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b="0" dirty="0">
                <a:latin typeface="+mj-lt"/>
              </a:rPr>
              <a:t>Quad </a:t>
            </a:r>
            <a:r>
              <a:rPr lang="de-DE" sz="2400" b="0" dirty="0" err="1">
                <a:latin typeface="+mj-lt"/>
              </a:rPr>
              <a:t>Partitioning</a:t>
            </a:r>
            <a:endParaRPr lang="de-DE" sz="2400" b="0" dirty="0">
              <a:latin typeface="+mj-lt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563AAE3-57DA-4136-9FE9-F37866CBCAB6}"/>
              </a:ext>
            </a:extLst>
          </p:cNvPr>
          <p:cNvSpPr txBox="1"/>
          <p:nvPr/>
        </p:nvSpPr>
        <p:spPr>
          <a:xfrm>
            <a:off x="5879976" y="1262313"/>
            <a:ext cx="2169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b="0" dirty="0" err="1">
                <a:latin typeface="+mj-lt"/>
              </a:rPr>
              <a:t>Parametrization</a:t>
            </a:r>
            <a:endParaRPr lang="de-DE" sz="2400" b="0" dirty="0">
              <a:latin typeface="+mj-lt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5EC092EF-34A7-4E43-A819-B1D810018A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212" y="1457821"/>
            <a:ext cx="2137070" cy="2137070"/>
          </a:xfrm>
          <a:prstGeom prst="ellipse">
            <a:avLst/>
          </a:prstGeom>
          <a:ln w="381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12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-0.07461 -0.05555 " pathEditMode="relative" rAng="0" ptsTypes="AA">
                                      <p:cBhvr>
                                        <p:cTn id="32" dur="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-0.2444 0.08333 " pathEditMode="relative" rAng="0" ptsTypes="AA">
                                      <p:cBhvr>
                                        <p:cTn id="41" dur="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7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E40C9962-E3EC-4CE1-BEA3-6EA9BC71C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053" y="1670290"/>
            <a:ext cx="2973019" cy="203768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2D356B2-70E2-4E9B-9D1C-98F75E869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864" y="1604946"/>
            <a:ext cx="1634955" cy="2185738"/>
          </a:xfrm>
          <a:prstGeom prst="rect">
            <a:avLst/>
          </a:prstGeom>
        </p:spPr>
      </p:pic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24DA23B2-D8E5-4A88-A359-987C26ACB1AD}"/>
              </a:ext>
            </a:extLst>
          </p:cNvPr>
          <p:cNvSpPr/>
          <p:nvPr/>
        </p:nvSpPr>
        <p:spPr bwMode="auto">
          <a:xfrm>
            <a:off x="7197916" y="3645024"/>
            <a:ext cx="2582956" cy="2440921"/>
          </a:xfrm>
          <a:prstGeom prst="roundRect">
            <a:avLst>
              <a:gd name="adj" fmla="val 8342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Microsoft Sans Serif" pitchFamily="34" charset="0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F8C2DE70-978B-4779-8CA6-38F7B8A4C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244" y="1704234"/>
            <a:ext cx="2067754" cy="188928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051E86F-15DD-4234-98B4-6574A2312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1" y="332141"/>
            <a:ext cx="10889158" cy="381000"/>
          </a:xfrm>
        </p:spPr>
        <p:txBody>
          <a:bodyPr/>
          <a:lstStyle/>
          <a:p>
            <a:r>
              <a:rPr lang="de-DE" dirty="0"/>
              <a:t>Quad Layouts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8FFE33-302E-4E63-A741-C66301924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140956-48BE-471C-8274-E101DBDF4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8D7F1A-0D58-4EA6-AC0F-395C72FA9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6A0BDA7-47F4-47AA-BB49-22721C5D8572}"/>
              </a:ext>
            </a:extLst>
          </p:cNvPr>
          <p:cNvSpPr txBox="1"/>
          <p:nvPr/>
        </p:nvSpPr>
        <p:spPr>
          <a:xfrm>
            <a:off x="1146516" y="1276030"/>
            <a:ext cx="1565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0" dirty="0">
                <a:latin typeface="+mj-lt"/>
              </a:rPr>
              <a:t>Poly-Cubes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CEFE372-FEC4-4BFC-8DD7-AC10CE63AFDE}"/>
              </a:ext>
            </a:extLst>
          </p:cNvPr>
          <p:cNvSpPr txBox="1"/>
          <p:nvPr/>
        </p:nvSpPr>
        <p:spPr>
          <a:xfrm>
            <a:off x="2363532" y="3351861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>
                <a:latin typeface="+mj-lt"/>
              </a:rPr>
              <a:t>[Fu 2016]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15BEF6-38F1-4FDB-8C3E-85BF585ACFA2}"/>
              </a:ext>
            </a:extLst>
          </p:cNvPr>
          <p:cNvSpPr txBox="1"/>
          <p:nvPr/>
        </p:nvSpPr>
        <p:spPr>
          <a:xfrm>
            <a:off x="4295800" y="1276030"/>
            <a:ext cx="2986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0" dirty="0">
                <a:latin typeface="+mj-lt"/>
              </a:rPr>
              <a:t>Iterative </a:t>
            </a:r>
            <a:r>
              <a:rPr lang="de-DE" sz="2400" b="0" dirty="0" err="1">
                <a:latin typeface="+mj-lt"/>
              </a:rPr>
              <a:t>Simplification</a:t>
            </a:r>
            <a:endParaRPr lang="de-DE" sz="2400" b="0" dirty="0">
              <a:latin typeface="+mj-lt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F70B33A-6E32-43C6-BEC6-C9CCEF759A2E}"/>
              </a:ext>
            </a:extLst>
          </p:cNvPr>
          <p:cNvSpPr txBox="1"/>
          <p:nvPr/>
        </p:nvSpPr>
        <p:spPr>
          <a:xfrm>
            <a:off x="4681628" y="3083267"/>
            <a:ext cx="9877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>
                <a:latin typeface="+mj-lt"/>
              </a:rPr>
              <a:t>[Panozzo 2011]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FDE96FF-CD76-4E2A-8333-12A1CB8E9117}"/>
              </a:ext>
            </a:extLst>
          </p:cNvPr>
          <p:cNvSpPr txBox="1"/>
          <p:nvPr/>
        </p:nvSpPr>
        <p:spPr>
          <a:xfrm>
            <a:off x="8772639" y="1267056"/>
            <a:ext cx="2075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0" dirty="0" err="1">
                <a:latin typeface="+mj-lt"/>
              </a:rPr>
              <a:t>Curve</a:t>
            </a:r>
            <a:r>
              <a:rPr lang="de-DE" sz="2400" b="0" dirty="0">
                <a:latin typeface="+mj-lt"/>
              </a:rPr>
              <a:t>-Skeleton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806B5CB-C858-466C-A25D-FB7D06662B17}"/>
              </a:ext>
            </a:extLst>
          </p:cNvPr>
          <p:cNvSpPr txBox="1"/>
          <p:nvPr/>
        </p:nvSpPr>
        <p:spPr>
          <a:xfrm>
            <a:off x="8544053" y="3215535"/>
            <a:ext cx="7777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>
                <a:latin typeface="+mj-lt"/>
              </a:rPr>
              <a:t>[</a:t>
            </a:r>
            <a:r>
              <a:rPr lang="de-DE" b="0" dirty="0" err="1">
                <a:latin typeface="+mj-lt"/>
              </a:rPr>
              <a:t>Usai</a:t>
            </a:r>
            <a:r>
              <a:rPr lang="de-DE" b="0" dirty="0">
                <a:latin typeface="+mj-lt"/>
              </a:rPr>
              <a:t> 2015]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C70900B5-E2D0-4151-837A-D0E5536CAB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4083" y="4345802"/>
            <a:ext cx="3931917" cy="1380942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61B40888-2108-4FDF-85B0-1BE7B5285509}"/>
              </a:ext>
            </a:extLst>
          </p:cNvPr>
          <p:cNvSpPr txBox="1"/>
          <p:nvPr/>
        </p:nvSpPr>
        <p:spPr>
          <a:xfrm>
            <a:off x="2918833" y="3687415"/>
            <a:ext cx="2169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0" dirty="0" err="1">
                <a:latin typeface="+mj-lt"/>
              </a:rPr>
              <a:t>Parametrization</a:t>
            </a:r>
            <a:endParaRPr lang="de-DE" sz="2400" b="0" dirty="0">
              <a:latin typeface="+mj-lt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BD13D2F-23B4-4DFB-BC74-E99EAA55E788}"/>
              </a:ext>
            </a:extLst>
          </p:cNvPr>
          <p:cNvSpPr txBox="1"/>
          <p:nvPr/>
        </p:nvSpPr>
        <p:spPr>
          <a:xfrm>
            <a:off x="5082581" y="5717998"/>
            <a:ext cx="10134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>
                <a:latin typeface="+mj-lt"/>
              </a:rPr>
              <a:t>[</a:t>
            </a:r>
            <a:r>
              <a:rPr lang="de-DE" b="0" dirty="0" err="1">
                <a:latin typeface="+mj-lt"/>
              </a:rPr>
              <a:t>Bommes</a:t>
            </a:r>
            <a:r>
              <a:rPr lang="de-DE" b="0" dirty="0">
                <a:latin typeface="+mj-lt"/>
              </a:rPr>
              <a:t> 2013]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3496354-C025-4480-93C6-EB5705E213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74" b="96584" l="3427" r="934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6896" y="4213713"/>
            <a:ext cx="1741416" cy="1746841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8B4833F7-87E2-4BFD-A590-A577AFC0947C}"/>
              </a:ext>
            </a:extLst>
          </p:cNvPr>
          <p:cNvSpPr txBox="1"/>
          <p:nvPr/>
        </p:nvSpPr>
        <p:spPr>
          <a:xfrm>
            <a:off x="7536160" y="3687415"/>
            <a:ext cx="1656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0" dirty="0">
                <a:latin typeface="+mj-lt"/>
              </a:rPr>
              <a:t>Line Tracing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6C8E136-3485-444B-8B6B-4FB2332406FC}"/>
              </a:ext>
            </a:extLst>
          </p:cNvPr>
          <p:cNvSpPr txBox="1"/>
          <p:nvPr/>
        </p:nvSpPr>
        <p:spPr>
          <a:xfrm>
            <a:off x="8760296" y="5735619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>
                <a:latin typeface="+mj-lt"/>
              </a:rPr>
              <a:t>[Eppstein 2008]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548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4" grpId="0"/>
      <p:bldP spid="15" grpId="0"/>
      <p:bldP spid="17" grpId="0"/>
      <p:bldP spid="18" grpId="0"/>
      <p:bldP spid="20" grpId="0"/>
      <p:bldP spid="21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D07496-43C2-4E06-BE2C-45CAC5C5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Original </a:t>
            </a:r>
            <a:r>
              <a:rPr lang="de-DE" dirty="0" err="1"/>
              <a:t>Motorcycle</a:t>
            </a:r>
            <a:r>
              <a:rPr lang="de-DE" dirty="0"/>
              <a:t> Graph [Eppstein 2008]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E8C69FAD-495E-4533-9AC2-3062E1896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" y="1198800"/>
            <a:ext cx="10879200" cy="5035391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1C49A4-D688-4D70-AB13-590E49C14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9787C3-FC99-4ECF-BD39-EE483537B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F9D20C-CCF5-4CB8-8D5B-F2924781C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14" name="MotorcycleGraphShowSingularities">
            <a:hlinkClick r:id="" action="ppaction://media"/>
            <a:extLst>
              <a:ext uri="{FF2B5EF4-FFF2-40B4-BE49-F238E27FC236}">
                <a16:creationId xmlns:a16="http://schemas.microsoft.com/office/drawing/2014/main" id="{D99AE6DC-13CA-4E1E-976B-201E36A7898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05600" y="1196974"/>
            <a:ext cx="10878921" cy="5040000"/>
          </a:xfrm>
          <a:prstGeom prst="rect">
            <a:avLst/>
          </a:prstGeom>
        </p:spPr>
      </p:pic>
      <p:pic>
        <p:nvPicPr>
          <p:cNvPr id="15" name="MotorcycleGraphShowCycles">
            <a:hlinkClick r:id="" action="ppaction://media"/>
            <a:extLst>
              <a:ext uri="{FF2B5EF4-FFF2-40B4-BE49-F238E27FC236}">
                <a16:creationId xmlns:a16="http://schemas.microsoft.com/office/drawing/2014/main" id="{5A663B7E-1106-46EE-9BBD-9171D91C3E90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05600" y="1198800"/>
            <a:ext cx="10878921" cy="5040000"/>
          </a:xfrm>
          <a:prstGeom prst="rect">
            <a:avLst/>
          </a:prstGeom>
        </p:spPr>
      </p:pic>
      <p:pic>
        <p:nvPicPr>
          <p:cNvPr id="16" name="MotorcycleGraphRun1">
            <a:hlinkClick r:id="" action="ppaction://media"/>
            <a:extLst>
              <a:ext uri="{FF2B5EF4-FFF2-40B4-BE49-F238E27FC236}">
                <a16:creationId xmlns:a16="http://schemas.microsoft.com/office/drawing/2014/main" id="{35C42416-E461-4C6A-92DA-DE7ACEB4AA5D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05600" y="1198800"/>
            <a:ext cx="10878921" cy="5040000"/>
          </a:xfrm>
          <a:prstGeom prst="rect">
            <a:avLst/>
          </a:prstGeom>
        </p:spPr>
      </p:pic>
      <p:pic>
        <p:nvPicPr>
          <p:cNvPr id="17" name="MotorcycleGraphRun2">
            <a:hlinkClick r:id="" action="ppaction://media"/>
            <a:extLst>
              <a:ext uri="{FF2B5EF4-FFF2-40B4-BE49-F238E27FC236}">
                <a16:creationId xmlns:a16="http://schemas.microsoft.com/office/drawing/2014/main" id="{78022707-8BE3-48E4-95CD-C20546CA6B8D}"/>
              </a:ext>
            </a:extLst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05600" y="1198800"/>
            <a:ext cx="10878921" cy="5040000"/>
          </a:xfrm>
          <a:prstGeom prst="rect">
            <a:avLst/>
          </a:prstGeom>
        </p:spPr>
      </p:pic>
      <p:pic>
        <p:nvPicPr>
          <p:cNvPr id="18" name="MotorcycleGraphRun3">
            <a:hlinkClick r:id="" action="ppaction://media"/>
            <a:extLst>
              <a:ext uri="{FF2B5EF4-FFF2-40B4-BE49-F238E27FC236}">
                <a16:creationId xmlns:a16="http://schemas.microsoft.com/office/drawing/2014/main" id="{C5B22F0B-036D-4E1D-94F3-9BEA277B94DC}"/>
              </a:ext>
            </a:extLst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05600" y="1198800"/>
            <a:ext cx="10878921" cy="5040000"/>
          </a:xfrm>
          <a:prstGeom prst="rect">
            <a:avLst/>
          </a:prstGeom>
        </p:spPr>
      </p:pic>
      <p:pic>
        <p:nvPicPr>
          <p:cNvPr id="25" name="MotorcycleGraphRun4">
            <a:hlinkClick r:id="" action="ppaction://media"/>
            <a:extLst>
              <a:ext uri="{FF2B5EF4-FFF2-40B4-BE49-F238E27FC236}">
                <a16:creationId xmlns:a16="http://schemas.microsoft.com/office/drawing/2014/main" id="{CBC008D9-CD44-4B08-AA7D-F393062EA546}"/>
              </a:ext>
            </a:extLst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05600" y="1198800"/>
            <a:ext cx="10878921" cy="5040000"/>
          </a:xfrm>
          <a:prstGeom prst="rect">
            <a:avLst/>
          </a:prstGeom>
        </p:spPr>
      </p:pic>
      <p:pic>
        <p:nvPicPr>
          <p:cNvPr id="26" name="MotorcycleGraphRun5">
            <a:hlinkClick r:id="" action="ppaction://media"/>
            <a:extLst>
              <a:ext uri="{FF2B5EF4-FFF2-40B4-BE49-F238E27FC236}">
                <a16:creationId xmlns:a16="http://schemas.microsoft.com/office/drawing/2014/main" id="{2FF25B9B-764E-4051-B4DF-52168E58CF73}"/>
              </a:ext>
            </a:extLst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05600" y="1198800"/>
            <a:ext cx="10878921" cy="5040000"/>
          </a:xfrm>
          <a:prstGeom prst="rect">
            <a:avLst/>
          </a:prstGeom>
        </p:spPr>
      </p:pic>
      <p:pic>
        <p:nvPicPr>
          <p:cNvPr id="23" name="MotorcycleGraphHideCycles">
            <a:hlinkClick r:id="" action="ppaction://media"/>
            <a:extLst>
              <a:ext uri="{FF2B5EF4-FFF2-40B4-BE49-F238E27FC236}">
                <a16:creationId xmlns:a16="http://schemas.microsoft.com/office/drawing/2014/main" id="{7EBBFB78-338E-42F7-9E5F-782CBCEFC281}"/>
              </a:ext>
            </a:extLst>
          </p:cNvPr>
          <p:cNvPicPr>
            <a:picLocks noChangeAspect="1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05600" y="1198800"/>
            <a:ext cx="10878919" cy="5040000"/>
          </a:xfrm>
          <a:prstGeom prst="rect">
            <a:avLst/>
          </a:prstGeom>
        </p:spPr>
      </p:pic>
      <p:pic>
        <p:nvPicPr>
          <p:cNvPr id="22" name="MotorcycleGraphShowPatches">
            <a:hlinkClick r:id="" action="ppaction://media"/>
            <a:extLst>
              <a:ext uri="{FF2B5EF4-FFF2-40B4-BE49-F238E27FC236}">
                <a16:creationId xmlns:a16="http://schemas.microsoft.com/office/drawing/2014/main" id="{8AADE61C-529C-493E-B4EE-3E1B396BD3E9}"/>
              </a:ext>
            </a:extLst>
          </p:cNvPr>
          <p:cNvPicPr>
            <a:picLocks noChangeAspect="1"/>
          </p:cNvPicPr>
          <p:nvPr>
            <a:vide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05600" y="1198800"/>
            <a:ext cx="10878921" cy="50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5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53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03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05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5E805D-1719-4FF0-A8AE-96DD260F6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Problems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Original </a:t>
            </a:r>
            <a:r>
              <a:rPr lang="de-DE" dirty="0" err="1"/>
              <a:t>Motorcycle</a:t>
            </a:r>
            <a:r>
              <a:rPr lang="de-DE" dirty="0"/>
              <a:t> Graph </a:t>
            </a:r>
            <a:r>
              <a:rPr lang="de-DE" dirty="0" err="1"/>
              <a:t>for</a:t>
            </a:r>
            <a:r>
              <a:rPr lang="de-DE" dirty="0"/>
              <a:t> Imperfect </a:t>
            </a:r>
            <a:r>
              <a:rPr lang="de-DE" dirty="0" err="1"/>
              <a:t>Meshes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C854BA-2A94-4322-B250-54ED69629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01" y="1196752"/>
            <a:ext cx="3110143" cy="38100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Non-</a:t>
            </a:r>
            <a:r>
              <a:rPr lang="de-DE" dirty="0" err="1"/>
              <a:t>Quadrilateral</a:t>
            </a:r>
            <a:r>
              <a:rPr lang="de-DE" dirty="0"/>
              <a:t> Faces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1077E5-3644-452C-9C31-A6E09862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FE9B87-DE8D-4BA1-B5D1-E96AC7BAE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01924B-249F-4D09-ABAA-0C0AAEAB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481453F-395C-4AEF-A433-754A181082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1" y="1758092"/>
            <a:ext cx="1440160" cy="1440160"/>
          </a:xfrm>
          <a:prstGeom prst="ellipse">
            <a:avLst/>
          </a:prstGeom>
          <a:ln w="381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A53924F-F779-41D7-95BE-66A5EFA90C12}"/>
              </a:ext>
            </a:extLst>
          </p:cNvPr>
          <p:cNvSpPr/>
          <p:nvPr/>
        </p:nvSpPr>
        <p:spPr>
          <a:xfrm>
            <a:off x="684286" y="3398307"/>
            <a:ext cx="3470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000" b="0" dirty="0">
                <a:solidFill>
                  <a:schemeClr val="tx1"/>
                </a:solidFill>
                <a:latin typeface="+mn-lt"/>
              </a:rPr>
              <a:t>Redundant </a:t>
            </a:r>
            <a:r>
              <a:rPr lang="de-DE" sz="2000" b="0" dirty="0" err="1">
                <a:solidFill>
                  <a:schemeClr val="tx1"/>
                </a:solidFill>
                <a:latin typeface="+mn-lt"/>
              </a:rPr>
              <a:t>Irregular</a:t>
            </a:r>
            <a:r>
              <a:rPr lang="de-DE" sz="2000" b="0" dirty="0">
                <a:solidFill>
                  <a:schemeClr val="tx1"/>
                </a:solidFill>
                <a:latin typeface="+mn-lt"/>
              </a:rPr>
              <a:t> Vertices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56548E8-A066-40BA-B755-12EB9D9AEAD4}"/>
              </a:ext>
            </a:extLst>
          </p:cNvPr>
          <p:cNvSpPr/>
          <p:nvPr/>
        </p:nvSpPr>
        <p:spPr>
          <a:xfrm>
            <a:off x="5951984" y="3398307"/>
            <a:ext cx="2664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000" b="0" dirty="0" err="1">
                <a:solidFill>
                  <a:schemeClr val="tx1"/>
                </a:solidFill>
                <a:latin typeface="+mn-lt"/>
              </a:rPr>
              <a:t>Jagged</a:t>
            </a:r>
            <a:r>
              <a:rPr lang="de-DE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2000" b="0" dirty="0" err="1">
                <a:solidFill>
                  <a:schemeClr val="tx1"/>
                </a:solidFill>
                <a:latin typeface="+mn-lt"/>
              </a:rPr>
              <a:t>Boundaries</a:t>
            </a:r>
            <a:endParaRPr lang="de-DE" sz="20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E71E3A9-AACE-4D14-B37D-AA624556268E}"/>
              </a:ext>
            </a:extLst>
          </p:cNvPr>
          <p:cNvSpPr/>
          <p:nvPr/>
        </p:nvSpPr>
        <p:spPr>
          <a:xfrm>
            <a:off x="5951984" y="1177642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0" dirty="0">
                <a:solidFill>
                  <a:schemeClr val="tx1"/>
                </a:solidFill>
                <a:latin typeface="+mn-lt"/>
              </a:rPr>
              <a:t>Holes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1135C73-E158-43AC-A024-4E74AB1F68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1" y="4185288"/>
            <a:ext cx="1440000" cy="1440000"/>
          </a:xfrm>
          <a:prstGeom prst="ellipse">
            <a:avLst/>
          </a:prstGeom>
          <a:ln w="381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6F3881C-B2B4-4A34-9014-4C65E31A3D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3789288"/>
            <a:ext cx="1351451" cy="2232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9D7DF8A-7FD7-44AB-B1D7-298912DE12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3789288"/>
            <a:ext cx="1351451" cy="2232000"/>
          </a:xfrm>
          <a:prstGeom prst="rect">
            <a:avLst/>
          </a:prstGeom>
        </p:spPr>
      </p:pic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0C9C8329-1617-4ACB-91F9-9F7EDF637B95}"/>
              </a:ext>
            </a:extLst>
          </p:cNvPr>
          <p:cNvGrpSpPr/>
          <p:nvPr/>
        </p:nvGrpSpPr>
        <p:grpSpPr>
          <a:xfrm>
            <a:off x="3791744" y="1772204"/>
            <a:ext cx="1440160" cy="1441384"/>
            <a:chOff x="3023659" y="1754254"/>
            <a:chExt cx="1440160" cy="1441384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81D594CD-FA13-4932-B29D-50055EC3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59" y="1754254"/>
              <a:ext cx="1440160" cy="1440160"/>
            </a:xfrm>
            <a:prstGeom prst="ellipse">
              <a:avLst/>
            </a:prstGeom>
            <a:ln w="38100" cap="rnd">
              <a:solidFill>
                <a:srgbClr val="333333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550B100A-E591-4225-9E7A-CB6E9926B5EB}"/>
                </a:ext>
              </a:extLst>
            </p:cNvPr>
            <p:cNvCxnSpPr/>
            <p:nvPr/>
          </p:nvCxnSpPr>
          <p:spPr bwMode="auto">
            <a:xfrm flipH="1">
              <a:off x="3662206" y="2423269"/>
              <a:ext cx="144016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B1294824-E5C8-4980-8E4B-DCE38DB3120F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376614" y="1862138"/>
              <a:ext cx="285592" cy="561131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B4A3FE80-6C17-4615-9658-4E94D3E57F61}"/>
                </a:ext>
              </a:extLst>
            </p:cNvPr>
            <p:cNvCxnSpPr/>
            <p:nvPr/>
          </p:nvCxnSpPr>
          <p:spPr bwMode="auto">
            <a:xfrm flipV="1">
              <a:off x="3806222" y="2326481"/>
              <a:ext cx="179991" cy="96788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2A355B1C-B59B-4815-84D8-0E65FB68C40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986213" y="2128838"/>
              <a:ext cx="378618" cy="19764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AE710987-F5E1-4A9B-B6F2-078154B0A973}"/>
                </a:ext>
              </a:extLst>
            </p:cNvPr>
            <p:cNvCxnSpPr/>
            <p:nvPr/>
          </p:nvCxnSpPr>
          <p:spPr bwMode="auto">
            <a:xfrm flipH="1">
              <a:off x="3712369" y="2423269"/>
              <a:ext cx="93853" cy="181819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6DA236DF-1D60-4033-B0AA-94E0D552E18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12369" y="2599771"/>
              <a:ext cx="109537" cy="595867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DD2BDC56-7460-4671-8FB6-EC342DCF536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167063" y="1871663"/>
              <a:ext cx="626268" cy="426243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EE36E44E-06F3-4466-AD94-BA64E870E9AD}"/>
                </a:ext>
              </a:extLst>
            </p:cNvPr>
            <p:cNvCxnSpPr/>
            <p:nvPr/>
          </p:nvCxnSpPr>
          <p:spPr bwMode="auto">
            <a:xfrm flipV="1">
              <a:off x="3791744" y="1795463"/>
              <a:ext cx="175419" cy="80177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7FEDC53D-5A66-40DC-A442-6F978F6AC246}"/>
                </a:ext>
              </a:extLst>
            </p:cNvPr>
            <p:cNvCxnSpPr/>
            <p:nvPr/>
          </p:nvCxnSpPr>
          <p:spPr bwMode="auto">
            <a:xfrm flipH="1">
              <a:off x="3038475" y="2294930"/>
              <a:ext cx="128588" cy="38695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9D27555B-B8BB-4E5D-BEFD-BF93F5C154C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269456" y="3007519"/>
              <a:ext cx="95250" cy="9525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AB476172-22A6-4087-AAA1-FEE66C7E62EC}"/>
                </a:ext>
              </a:extLst>
            </p:cNvPr>
            <p:cNvCxnSpPr/>
            <p:nvPr/>
          </p:nvCxnSpPr>
          <p:spPr bwMode="auto">
            <a:xfrm flipV="1">
              <a:off x="3359696" y="2850356"/>
              <a:ext cx="764629" cy="161080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24C90A46-5A8F-442D-BA65-5CB4E0327B4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124325" y="2726531"/>
              <a:ext cx="300038" cy="123825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FE58A91B-91D3-4E97-A0E5-E1AAFCE74BE2}"/>
              </a:ext>
            </a:extLst>
          </p:cNvPr>
          <p:cNvSpPr txBox="1"/>
          <p:nvPr/>
        </p:nvSpPr>
        <p:spPr>
          <a:xfrm>
            <a:off x="3041497" y="5926722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>
                <a:latin typeface="+mj-lt"/>
              </a:rPr>
              <a:t>[Eppstein 2008]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665C777B-D49F-4C6E-92E4-3CAA18FF1011}"/>
              </a:ext>
            </a:extLst>
          </p:cNvPr>
          <p:cNvSpPr txBox="1"/>
          <p:nvPr/>
        </p:nvSpPr>
        <p:spPr>
          <a:xfrm>
            <a:off x="4742690" y="5926721"/>
            <a:ext cx="5116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>
                <a:latin typeface="+mj-lt"/>
              </a:rPr>
              <a:t>[</a:t>
            </a:r>
            <a:r>
              <a:rPr lang="de-DE" b="0" dirty="0" err="1">
                <a:latin typeface="+mj-lt"/>
              </a:rPr>
              <a:t>Ours</a:t>
            </a:r>
            <a:r>
              <a:rPr lang="de-DE" b="0" dirty="0">
                <a:latin typeface="+mj-lt"/>
              </a:rPr>
              <a:t>]</a:t>
            </a:r>
          </a:p>
        </p:txBody>
      </p:sp>
      <p:pic>
        <p:nvPicPr>
          <p:cNvPr id="53" name="Grafik 52">
            <a:extLst>
              <a:ext uri="{FF2B5EF4-FFF2-40B4-BE49-F238E27FC236}">
                <a16:creationId xmlns:a16="http://schemas.microsoft.com/office/drawing/2014/main" id="{30AABCD0-CF71-49FF-9A9B-0BFA95F70D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3" y="3894474"/>
            <a:ext cx="1959861" cy="21600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1502A1F5-0645-4375-A738-B36FBB421C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7" y="3789040"/>
            <a:ext cx="2078811" cy="21600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9198E633-498D-44A7-8138-BBF556828F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527" y="3817414"/>
            <a:ext cx="2130968" cy="2160000"/>
          </a:xfrm>
          <a:prstGeom prst="rect">
            <a:avLst/>
          </a:prstGeom>
        </p:spPr>
      </p:pic>
      <p:sp>
        <p:nvSpPr>
          <p:cNvPr id="58" name="Textfeld 57">
            <a:extLst>
              <a:ext uri="{FF2B5EF4-FFF2-40B4-BE49-F238E27FC236}">
                <a16:creationId xmlns:a16="http://schemas.microsoft.com/office/drawing/2014/main" id="{F893B49F-1469-4E47-9158-9684DE64A88A}"/>
              </a:ext>
            </a:extLst>
          </p:cNvPr>
          <p:cNvSpPr txBox="1"/>
          <p:nvPr/>
        </p:nvSpPr>
        <p:spPr>
          <a:xfrm>
            <a:off x="8929930" y="5833521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>
                <a:latin typeface="+mj-lt"/>
              </a:rPr>
              <a:t>[Eppstein 2008]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73980D72-3506-42C2-8739-CFA3F84B6D18}"/>
              </a:ext>
            </a:extLst>
          </p:cNvPr>
          <p:cNvSpPr txBox="1"/>
          <p:nvPr/>
        </p:nvSpPr>
        <p:spPr>
          <a:xfrm>
            <a:off x="10788164" y="5825929"/>
            <a:ext cx="5116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>
                <a:latin typeface="+mj-lt"/>
              </a:rPr>
              <a:t>[</a:t>
            </a:r>
            <a:r>
              <a:rPr lang="de-DE" b="0" dirty="0" err="1">
                <a:latin typeface="+mj-lt"/>
              </a:rPr>
              <a:t>Ours</a:t>
            </a:r>
            <a:r>
              <a:rPr lang="de-DE" b="0" dirty="0">
                <a:latin typeface="+mj-lt"/>
              </a:rPr>
              <a:t>]</a:t>
            </a:r>
          </a:p>
        </p:txBody>
      </p: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5051470A-494E-480A-A9C1-6B20103F7555}"/>
              </a:ext>
            </a:extLst>
          </p:cNvPr>
          <p:cNvCxnSpPr>
            <a:cxnSpLocks/>
          </p:cNvCxnSpPr>
          <p:nvPr/>
        </p:nvCxnSpPr>
        <p:spPr bwMode="auto">
          <a:xfrm>
            <a:off x="2351584" y="2492284"/>
            <a:ext cx="122413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feld 61">
            <a:extLst>
              <a:ext uri="{FF2B5EF4-FFF2-40B4-BE49-F238E27FC236}">
                <a16:creationId xmlns:a16="http://schemas.microsoft.com/office/drawing/2014/main" id="{B8483EC7-D229-4E71-B04F-E6F3446B2F27}"/>
              </a:ext>
            </a:extLst>
          </p:cNvPr>
          <p:cNvSpPr txBox="1"/>
          <p:nvPr/>
        </p:nvSpPr>
        <p:spPr>
          <a:xfrm>
            <a:off x="2328055" y="2160313"/>
            <a:ext cx="1287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0" dirty="0" err="1">
                <a:latin typeface="+mj-lt"/>
              </a:rPr>
              <a:t>Catmull</a:t>
            </a:r>
            <a:r>
              <a:rPr lang="de-DE" sz="1600" b="0" dirty="0">
                <a:latin typeface="+mj-lt"/>
              </a:rPr>
              <a:t> Clark</a:t>
            </a:r>
          </a:p>
        </p:txBody>
      </p:sp>
      <p:pic>
        <p:nvPicPr>
          <p:cNvPr id="72" name="Grafik 71">
            <a:extLst>
              <a:ext uri="{FF2B5EF4-FFF2-40B4-BE49-F238E27FC236}">
                <a16:creationId xmlns:a16="http://schemas.microsoft.com/office/drawing/2014/main" id="{6EE2DC2E-67AA-4108-BBAE-C64E0337BAF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10" y="1521008"/>
            <a:ext cx="1689600" cy="1980000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102624D6-B170-4439-8A5B-8E3D8D9F10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264" y="1521008"/>
            <a:ext cx="1689601" cy="1980000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BDDC5355-C080-4E85-839C-936BACEF383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016" y="1521008"/>
            <a:ext cx="1689600" cy="1980000"/>
          </a:xfrm>
          <a:prstGeom prst="rect">
            <a:avLst/>
          </a:prstGeom>
        </p:spPr>
      </p:pic>
      <p:sp>
        <p:nvSpPr>
          <p:cNvPr id="79" name="Textfeld 78">
            <a:extLst>
              <a:ext uri="{FF2B5EF4-FFF2-40B4-BE49-F238E27FC236}">
                <a16:creationId xmlns:a16="http://schemas.microsoft.com/office/drawing/2014/main" id="{924CD936-5CEB-452E-9EF4-727E87838F37}"/>
              </a:ext>
            </a:extLst>
          </p:cNvPr>
          <p:cNvSpPr txBox="1"/>
          <p:nvPr/>
        </p:nvSpPr>
        <p:spPr>
          <a:xfrm>
            <a:off x="8731305" y="3307338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>
                <a:latin typeface="+mj-lt"/>
              </a:rPr>
              <a:t>[Eppstein 2008]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E3A9C835-3B83-4550-A244-FED24DAB4921}"/>
              </a:ext>
            </a:extLst>
          </p:cNvPr>
          <p:cNvSpPr txBox="1"/>
          <p:nvPr/>
        </p:nvSpPr>
        <p:spPr>
          <a:xfrm>
            <a:off x="10819537" y="3307337"/>
            <a:ext cx="5116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>
                <a:latin typeface="+mj-lt"/>
              </a:rPr>
              <a:t>[</a:t>
            </a:r>
            <a:r>
              <a:rPr lang="de-DE" b="0" dirty="0" err="1">
                <a:latin typeface="+mj-lt"/>
              </a:rPr>
              <a:t>Ours</a:t>
            </a:r>
            <a:r>
              <a:rPr lang="de-DE" b="0" dirty="0">
                <a:latin typeface="+mj-lt"/>
              </a:rPr>
              <a:t>]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0DA94C60-42C8-4311-8970-06BF02100D19}"/>
              </a:ext>
            </a:extLst>
          </p:cNvPr>
          <p:cNvSpPr txBox="1"/>
          <p:nvPr/>
        </p:nvSpPr>
        <p:spPr>
          <a:xfrm>
            <a:off x="3053001" y="3826963"/>
            <a:ext cx="8178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>
                <a:latin typeface="+mj-lt"/>
              </a:rPr>
              <a:t>385 </a:t>
            </a:r>
            <a:r>
              <a:rPr lang="de-DE" b="0" dirty="0" err="1">
                <a:latin typeface="+mj-lt"/>
              </a:rPr>
              <a:t>patches</a:t>
            </a:r>
            <a:endParaRPr lang="de-DE" b="0" dirty="0">
              <a:latin typeface="+mj-lt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151244E1-E128-4B82-8BB4-E9B81C2A1AD6}"/>
              </a:ext>
            </a:extLst>
          </p:cNvPr>
          <p:cNvSpPr txBox="1"/>
          <p:nvPr/>
        </p:nvSpPr>
        <p:spPr>
          <a:xfrm>
            <a:off x="4668990" y="3840583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>
                <a:latin typeface="+mj-lt"/>
              </a:rPr>
              <a:t>24 </a:t>
            </a:r>
            <a:r>
              <a:rPr lang="de-DE" b="0" dirty="0" err="1">
                <a:latin typeface="+mj-lt"/>
              </a:rPr>
              <a:t>patches</a:t>
            </a:r>
            <a:endParaRPr lang="de-DE" b="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151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  <p:bldP spid="50" grpId="0"/>
      <p:bldP spid="51" grpId="0"/>
      <p:bldP spid="58" grpId="0"/>
      <p:bldP spid="59" grpId="0"/>
      <p:bldP spid="62" grpId="0"/>
      <p:bldP spid="79" grpId="0"/>
      <p:bldP spid="80" grpId="0"/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nhaltsplatzhalter 19">
            <a:extLst>
              <a:ext uri="{FF2B5EF4-FFF2-40B4-BE49-F238E27FC236}">
                <a16:creationId xmlns:a16="http://schemas.microsoft.com/office/drawing/2014/main" id="{33843ECA-B94F-4838-8B43-E16EA2B83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9" b="23523"/>
          <a:stretch/>
        </p:blipFill>
        <p:spPr>
          <a:xfrm>
            <a:off x="679451" y="1267604"/>
            <a:ext cx="10889158" cy="4944804"/>
          </a:xfr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2B7C0E2-046A-4DB3-9644-9F06AF97D4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6" b="23677"/>
          <a:stretch/>
        </p:blipFill>
        <p:spPr>
          <a:xfrm>
            <a:off x="679451" y="1267604"/>
            <a:ext cx="10890370" cy="494480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FEFF828-4DFC-4601-8287-BA2009F48A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" b="23768"/>
          <a:stretch/>
        </p:blipFill>
        <p:spPr>
          <a:xfrm>
            <a:off x="679451" y="1267604"/>
            <a:ext cx="10889158" cy="494480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329E0292-5C8E-4913-8344-6A73904341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" b="23734"/>
          <a:stretch/>
        </p:blipFill>
        <p:spPr>
          <a:xfrm>
            <a:off x="679451" y="1267604"/>
            <a:ext cx="10889158" cy="494480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D4999FA-2C6A-4C97-8B34-BF2CB16A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Fenced</a:t>
            </a:r>
            <a:r>
              <a:rPr lang="de-DE" dirty="0"/>
              <a:t> </a:t>
            </a:r>
            <a:r>
              <a:rPr lang="de-DE" dirty="0" err="1"/>
              <a:t>Regions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54FB4C-E5F9-43CC-AA98-6EEE01687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06815C-F520-42BC-B790-514411AD9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Generalized Motorcycle Graphs for Imperfect Quad-Dominant Meshes (Nico Schertler)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F129E2-44CE-41D3-875B-E5FE0FB5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3B90F3C-431C-4505-BABF-17FC02E2C3BF}"/>
              </a:ext>
            </a:extLst>
          </p:cNvPr>
          <p:cNvSpPr txBox="1"/>
          <p:nvPr/>
        </p:nvSpPr>
        <p:spPr>
          <a:xfrm>
            <a:off x="2711624" y="3228945"/>
            <a:ext cx="1805046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000" b="0" dirty="0" err="1">
                <a:solidFill>
                  <a:schemeClr val="accent6"/>
                </a:solidFill>
                <a:latin typeface="+mj-lt"/>
              </a:rPr>
              <a:t>Fenced</a:t>
            </a:r>
            <a:r>
              <a:rPr lang="de-DE" sz="2000" b="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de-DE" sz="2000" b="0" dirty="0" err="1">
                <a:solidFill>
                  <a:schemeClr val="accent6"/>
                </a:solidFill>
                <a:latin typeface="+mj-lt"/>
              </a:rPr>
              <a:t>Regions</a:t>
            </a:r>
            <a:endParaRPr lang="de-DE" sz="2000" b="0" dirty="0">
              <a:solidFill>
                <a:schemeClr val="accent6"/>
              </a:solidFill>
              <a:latin typeface="+mj-lt"/>
            </a:endParaRP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0FFE123C-7B5A-4CAD-9117-F0F8CF936825}"/>
              </a:ext>
            </a:extLst>
          </p:cNvPr>
          <p:cNvCxnSpPr>
            <a:cxnSpLocks/>
          </p:cNvCxnSpPr>
          <p:nvPr/>
        </p:nvCxnSpPr>
        <p:spPr bwMode="auto">
          <a:xfrm flipV="1">
            <a:off x="4223792" y="2420888"/>
            <a:ext cx="864096" cy="640432"/>
          </a:xfrm>
          <a:prstGeom prst="straightConnector1">
            <a:avLst/>
          </a:prstGeom>
          <a:ln w="38100">
            <a:solidFill>
              <a:schemeClr val="accent6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788A282B-2EE9-4E19-B51E-354955D00704}"/>
              </a:ext>
            </a:extLst>
          </p:cNvPr>
          <p:cNvCxnSpPr/>
          <p:nvPr/>
        </p:nvCxnSpPr>
        <p:spPr bwMode="auto">
          <a:xfrm>
            <a:off x="4655840" y="3429000"/>
            <a:ext cx="576064" cy="0"/>
          </a:xfrm>
          <a:prstGeom prst="straightConnector1">
            <a:avLst/>
          </a:prstGeom>
          <a:ln w="38100">
            <a:solidFill>
              <a:schemeClr val="accent6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DFEF8D88-A5EB-403A-8B74-400358BB3E6D}"/>
              </a:ext>
            </a:extLst>
          </p:cNvPr>
          <p:cNvCxnSpPr/>
          <p:nvPr/>
        </p:nvCxnSpPr>
        <p:spPr bwMode="auto">
          <a:xfrm>
            <a:off x="4295800" y="3896474"/>
            <a:ext cx="1440160" cy="1044694"/>
          </a:xfrm>
          <a:prstGeom prst="straightConnector1">
            <a:avLst/>
          </a:prstGeom>
          <a:ln w="38100">
            <a:solidFill>
              <a:schemeClr val="accent6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CD066ED4-8404-467C-83F0-894C0AC192F1}"/>
              </a:ext>
            </a:extLst>
          </p:cNvPr>
          <p:cNvCxnSpPr>
            <a:cxnSpLocks/>
          </p:cNvCxnSpPr>
          <p:nvPr/>
        </p:nvCxnSpPr>
        <p:spPr bwMode="auto">
          <a:xfrm flipV="1">
            <a:off x="5843588" y="2062164"/>
            <a:ext cx="742950" cy="493282"/>
          </a:xfrm>
          <a:prstGeom prst="straightConnector1">
            <a:avLst/>
          </a:prstGeom>
          <a:ln w="38100">
            <a:solidFill>
              <a:schemeClr val="accent6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60C6C6E2-1335-44FF-9C56-82D45A46FEC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024563" y="1333500"/>
            <a:ext cx="561976" cy="728665"/>
          </a:xfrm>
          <a:prstGeom prst="straightConnector1">
            <a:avLst/>
          </a:prstGeom>
          <a:ln w="38100">
            <a:solidFill>
              <a:schemeClr val="accent6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14261DD9-66B5-4DF5-81CF-7636D27F69F1}"/>
              </a:ext>
            </a:extLst>
          </p:cNvPr>
          <p:cNvCxnSpPr>
            <a:cxnSpLocks/>
          </p:cNvCxnSpPr>
          <p:nvPr/>
        </p:nvCxnSpPr>
        <p:spPr bwMode="auto">
          <a:xfrm flipH="1">
            <a:off x="4929189" y="1333500"/>
            <a:ext cx="1095374" cy="604838"/>
          </a:xfrm>
          <a:prstGeom prst="straightConnector1">
            <a:avLst/>
          </a:prstGeom>
          <a:ln w="38100">
            <a:solidFill>
              <a:schemeClr val="accent6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FBF56674-831A-4DCB-A2E0-BBF64D238AE8}"/>
              </a:ext>
            </a:extLst>
          </p:cNvPr>
          <p:cNvCxnSpPr>
            <a:cxnSpLocks/>
          </p:cNvCxnSpPr>
          <p:nvPr/>
        </p:nvCxnSpPr>
        <p:spPr bwMode="auto">
          <a:xfrm>
            <a:off x="4943872" y="1938338"/>
            <a:ext cx="899716" cy="629803"/>
          </a:xfrm>
          <a:prstGeom prst="straightConnector1">
            <a:avLst/>
          </a:prstGeom>
          <a:ln w="38100">
            <a:solidFill>
              <a:schemeClr val="accent6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2" name="Freihandform: Form 51">
            <a:extLst>
              <a:ext uri="{FF2B5EF4-FFF2-40B4-BE49-F238E27FC236}">
                <a16:creationId xmlns:a16="http://schemas.microsoft.com/office/drawing/2014/main" id="{DCC6104C-D1AA-436E-AA20-3CD705871AB5}"/>
              </a:ext>
            </a:extLst>
          </p:cNvPr>
          <p:cNvSpPr/>
          <p:nvPr/>
        </p:nvSpPr>
        <p:spPr bwMode="auto">
          <a:xfrm>
            <a:off x="5505450" y="3405188"/>
            <a:ext cx="3124200" cy="1504950"/>
          </a:xfrm>
          <a:custGeom>
            <a:avLst/>
            <a:gdLst>
              <a:gd name="connsiteX0" fmla="*/ 0 w 3124200"/>
              <a:gd name="connsiteY0" fmla="*/ 0 h 1504950"/>
              <a:gd name="connsiteX1" fmla="*/ 376238 w 3124200"/>
              <a:gd name="connsiteY1" fmla="*/ 261937 h 1504950"/>
              <a:gd name="connsiteX2" fmla="*/ 909638 w 3124200"/>
              <a:gd name="connsiteY2" fmla="*/ 566737 h 1504950"/>
              <a:gd name="connsiteX3" fmla="*/ 1533525 w 3124200"/>
              <a:gd name="connsiteY3" fmla="*/ 866775 h 1504950"/>
              <a:gd name="connsiteX4" fmla="*/ 2085975 w 3124200"/>
              <a:gd name="connsiteY4" fmla="*/ 1119187 h 1504950"/>
              <a:gd name="connsiteX5" fmla="*/ 2652713 w 3124200"/>
              <a:gd name="connsiteY5" fmla="*/ 1362075 h 1504950"/>
              <a:gd name="connsiteX6" fmla="*/ 3124200 w 3124200"/>
              <a:gd name="connsiteY6" fmla="*/ 1504950 h 150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4200" h="1504950">
                <a:moveTo>
                  <a:pt x="0" y="0"/>
                </a:moveTo>
                <a:cubicBezTo>
                  <a:pt x="112316" y="83740"/>
                  <a:pt x="224632" y="167481"/>
                  <a:pt x="376238" y="261937"/>
                </a:cubicBezTo>
                <a:cubicBezTo>
                  <a:pt x="527844" y="356393"/>
                  <a:pt x="716757" y="465931"/>
                  <a:pt x="909638" y="566737"/>
                </a:cubicBezTo>
                <a:cubicBezTo>
                  <a:pt x="1102519" y="667543"/>
                  <a:pt x="1337469" y="774700"/>
                  <a:pt x="1533525" y="866775"/>
                </a:cubicBezTo>
                <a:cubicBezTo>
                  <a:pt x="1729581" y="958850"/>
                  <a:pt x="1899444" y="1036637"/>
                  <a:pt x="2085975" y="1119187"/>
                </a:cubicBezTo>
                <a:cubicBezTo>
                  <a:pt x="2272506" y="1201737"/>
                  <a:pt x="2479676" y="1297781"/>
                  <a:pt x="2652713" y="1362075"/>
                </a:cubicBezTo>
                <a:cubicBezTo>
                  <a:pt x="2825750" y="1426369"/>
                  <a:pt x="2974975" y="1465659"/>
                  <a:pt x="3124200" y="1504950"/>
                </a:cubicBezTo>
              </a:path>
            </a:pathLst>
          </a:cu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Microsoft Sans Serif" pitchFamily="34" charset="0"/>
            </a:endParaRPr>
          </a:p>
        </p:txBody>
      </p:sp>
      <p:sp>
        <p:nvSpPr>
          <p:cNvPr id="54" name="Freihandform: Form 53">
            <a:extLst>
              <a:ext uri="{FF2B5EF4-FFF2-40B4-BE49-F238E27FC236}">
                <a16:creationId xmlns:a16="http://schemas.microsoft.com/office/drawing/2014/main" id="{DCCF3F98-2E61-4C02-85CB-849A68565A70}"/>
              </a:ext>
            </a:extLst>
          </p:cNvPr>
          <p:cNvSpPr/>
          <p:nvPr/>
        </p:nvSpPr>
        <p:spPr bwMode="auto">
          <a:xfrm>
            <a:off x="7905750" y="1966913"/>
            <a:ext cx="788876" cy="2938462"/>
          </a:xfrm>
          <a:custGeom>
            <a:avLst/>
            <a:gdLst>
              <a:gd name="connsiteX0" fmla="*/ 714375 w 788876"/>
              <a:gd name="connsiteY0" fmla="*/ 2938462 h 2938462"/>
              <a:gd name="connsiteX1" fmla="*/ 785813 w 788876"/>
              <a:gd name="connsiteY1" fmla="*/ 2005012 h 2938462"/>
              <a:gd name="connsiteX2" fmla="*/ 623888 w 788876"/>
              <a:gd name="connsiteY2" fmla="*/ 1014412 h 2938462"/>
              <a:gd name="connsiteX3" fmla="*/ 0 w 788876"/>
              <a:gd name="connsiteY3" fmla="*/ 0 h 29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76" h="2938462">
                <a:moveTo>
                  <a:pt x="714375" y="2938462"/>
                </a:moveTo>
                <a:cubicBezTo>
                  <a:pt x="757634" y="2632074"/>
                  <a:pt x="800894" y="2325687"/>
                  <a:pt x="785813" y="2005012"/>
                </a:cubicBezTo>
                <a:cubicBezTo>
                  <a:pt x="770732" y="1684337"/>
                  <a:pt x="754857" y="1348581"/>
                  <a:pt x="623888" y="1014412"/>
                </a:cubicBezTo>
                <a:cubicBezTo>
                  <a:pt x="492919" y="680243"/>
                  <a:pt x="246459" y="340121"/>
                  <a:pt x="0" y="0"/>
                </a:cubicBezTo>
              </a:path>
            </a:pathLst>
          </a:cu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Microsoft Sans Serif" pitchFamily="34" charset="0"/>
            </a:endParaRPr>
          </a:p>
        </p:txBody>
      </p:sp>
      <p:sp>
        <p:nvSpPr>
          <p:cNvPr id="55" name="Freihandform: Form 54">
            <a:extLst>
              <a:ext uri="{FF2B5EF4-FFF2-40B4-BE49-F238E27FC236}">
                <a16:creationId xmlns:a16="http://schemas.microsoft.com/office/drawing/2014/main" id="{3A74907C-DD39-4EBE-90FA-E8513E87BD79}"/>
              </a:ext>
            </a:extLst>
          </p:cNvPr>
          <p:cNvSpPr/>
          <p:nvPr/>
        </p:nvSpPr>
        <p:spPr bwMode="auto">
          <a:xfrm>
            <a:off x="5514975" y="1957388"/>
            <a:ext cx="2386013" cy="1443037"/>
          </a:xfrm>
          <a:custGeom>
            <a:avLst/>
            <a:gdLst>
              <a:gd name="connsiteX0" fmla="*/ 2386013 w 2386013"/>
              <a:gd name="connsiteY0" fmla="*/ 0 h 1443037"/>
              <a:gd name="connsiteX1" fmla="*/ 1728788 w 2386013"/>
              <a:gd name="connsiteY1" fmla="*/ 209550 h 1443037"/>
              <a:gd name="connsiteX2" fmla="*/ 981075 w 2386013"/>
              <a:gd name="connsiteY2" fmla="*/ 595312 h 1443037"/>
              <a:gd name="connsiteX3" fmla="*/ 490538 w 2386013"/>
              <a:gd name="connsiteY3" fmla="*/ 990600 h 1443037"/>
              <a:gd name="connsiteX4" fmla="*/ 0 w 2386013"/>
              <a:gd name="connsiteY4" fmla="*/ 1443037 h 144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6013" h="1443037">
                <a:moveTo>
                  <a:pt x="2386013" y="0"/>
                </a:moveTo>
                <a:cubicBezTo>
                  <a:pt x="2174478" y="55165"/>
                  <a:pt x="1962944" y="110331"/>
                  <a:pt x="1728788" y="209550"/>
                </a:cubicBezTo>
                <a:cubicBezTo>
                  <a:pt x="1494632" y="308769"/>
                  <a:pt x="1187450" y="465137"/>
                  <a:pt x="981075" y="595312"/>
                </a:cubicBezTo>
                <a:cubicBezTo>
                  <a:pt x="774700" y="725487"/>
                  <a:pt x="654050" y="849313"/>
                  <a:pt x="490538" y="990600"/>
                </a:cubicBezTo>
                <a:cubicBezTo>
                  <a:pt x="327026" y="1131887"/>
                  <a:pt x="163513" y="1287462"/>
                  <a:pt x="0" y="1443037"/>
                </a:cubicBezTo>
              </a:path>
            </a:pathLst>
          </a:cu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Microsoft Sans Serif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53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52" grpId="0" animBg="1"/>
      <p:bldP spid="52" grpId="1" animBg="1"/>
      <p:bldP spid="54" grpId="0" animBg="1"/>
      <p:bldP spid="54" grpId="1" animBg="1"/>
      <p:bldP spid="55" grpId="0" animBg="1"/>
      <p:bldP spid="5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188AC8-B607-4777-A920-FBA9577FC5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20" r="646"/>
          <a:stretch/>
        </p:blipFill>
        <p:spPr>
          <a:xfrm>
            <a:off x="8962727" y="1916832"/>
            <a:ext cx="2520000" cy="252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06FEC22-A1A1-452D-9BB2-AFF0B45CF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Fenced</a:t>
            </a:r>
            <a:r>
              <a:rPr lang="de-DE" dirty="0"/>
              <a:t> </a:t>
            </a:r>
            <a:r>
              <a:rPr lang="de-DE" dirty="0" err="1"/>
              <a:t>Regions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111247-5BF7-4A22-BDB2-115A18297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850662-046F-40DE-B89F-9E858B205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Generalized Motorcycle Graphs for Imperfect Quad-Dominant Meshes (Nico Schertler)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CA4B48-91EC-4D33-8BF1-B3ECE2D55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535490C-45BF-41CD-AC2B-528ED5F89ABB}"/>
              </a:ext>
            </a:extLst>
          </p:cNvPr>
          <p:cNvSpPr txBox="1"/>
          <p:nvPr/>
        </p:nvSpPr>
        <p:spPr>
          <a:xfrm>
            <a:off x="948801" y="4580848"/>
            <a:ext cx="2040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0" dirty="0" err="1">
                <a:latin typeface="+mj-lt"/>
              </a:rPr>
              <a:t>How</a:t>
            </a:r>
            <a:r>
              <a:rPr lang="de-DE" sz="2000" b="0" dirty="0">
                <a:latin typeface="+mj-lt"/>
              </a:rPr>
              <a:t> to </a:t>
            </a:r>
            <a:r>
              <a:rPr lang="de-DE" sz="2000" b="0" dirty="0" err="1">
                <a:latin typeface="+mj-lt"/>
              </a:rPr>
              <a:t>generate</a:t>
            </a:r>
            <a:r>
              <a:rPr lang="de-DE" sz="2000" b="0" dirty="0">
                <a:latin typeface="+mj-lt"/>
              </a:rPr>
              <a:t>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C9FCBDD-D2F7-434A-844A-51BA110305C0}"/>
              </a:ext>
            </a:extLst>
          </p:cNvPr>
          <p:cNvSpPr txBox="1"/>
          <p:nvPr/>
        </p:nvSpPr>
        <p:spPr>
          <a:xfrm>
            <a:off x="4541119" y="4580848"/>
            <a:ext cx="3109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0" dirty="0" err="1">
                <a:latin typeface="+mj-lt"/>
              </a:rPr>
              <a:t>How</a:t>
            </a:r>
            <a:r>
              <a:rPr lang="de-DE" sz="2000" b="0" dirty="0">
                <a:latin typeface="+mj-lt"/>
              </a:rPr>
              <a:t> to spawn </a:t>
            </a:r>
            <a:r>
              <a:rPr lang="de-DE" sz="2000" b="0" dirty="0" err="1">
                <a:latin typeface="+mj-lt"/>
              </a:rPr>
              <a:t>motorcycles</a:t>
            </a:r>
            <a:r>
              <a:rPr lang="de-DE" sz="2000" b="0" dirty="0">
                <a:latin typeface="+mj-lt"/>
              </a:rPr>
              <a:t>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AF99086-3CE3-482C-9900-F6EB5B9EEE3A}"/>
              </a:ext>
            </a:extLst>
          </p:cNvPr>
          <p:cNvSpPr txBox="1"/>
          <p:nvPr/>
        </p:nvSpPr>
        <p:spPr>
          <a:xfrm>
            <a:off x="8986663" y="4580848"/>
            <a:ext cx="2534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0" dirty="0" err="1">
                <a:latin typeface="+mj-lt"/>
              </a:rPr>
              <a:t>How</a:t>
            </a:r>
            <a:r>
              <a:rPr lang="de-DE" sz="2000" b="0" dirty="0">
                <a:latin typeface="+mj-lt"/>
              </a:rPr>
              <a:t> to </a:t>
            </a:r>
            <a:r>
              <a:rPr lang="de-DE" sz="2000" b="0" dirty="0" err="1">
                <a:latin typeface="+mj-lt"/>
              </a:rPr>
              <a:t>trace</a:t>
            </a:r>
            <a:r>
              <a:rPr lang="de-DE" sz="2000" b="0" dirty="0">
                <a:latin typeface="+mj-lt"/>
              </a:rPr>
              <a:t> </a:t>
            </a:r>
            <a:r>
              <a:rPr lang="de-DE" sz="2000" b="0" dirty="0" err="1">
                <a:latin typeface="+mj-lt"/>
              </a:rPr>
              <a:t>through</a:t>
            </a:r>
            <a:r>
              <a:rPr lang="de-DE" sz="2000" b="0" dirty="0">
                <a:latin typeface="+mj-lt"/>
              </a:rPr>
              <a:t>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A2AB77E-9646-4409-AC2B-66FC0950CE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72" r="7672"/>
          <a:stretch/>
        </p:blipFill>
        <p:spPr>
          <a:xfrm>
            <a:off x="709273" y="1916832"/>
            <a:ext cx="2520000" cy="252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FBA168A-B9C5-44C3-97E8-D17C5EE80F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9" r="6869"/>
          <a:stretch/>
        </p:blipFill>
        <p:spPr>
          <a:xfrm>
            <a:off x="4836000" y="1916832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0004B0-1DCD-4B88-A580-5879A1A33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Generating </a:t>
            </a:r>
            <a:r>
              <a:rPr lang="de-DE" dirty="0" err="1"/>
              <a:t>Fenced</a:t>
            </a:r>
            <a:r>
              <a:rPr lang="de-DE" dirty="0"/>
              <a:t> </a:t>
            </a:r>
            <a:r>
              <a:rPr lang="de-DE" dirty="0" err="1"/>
              <a:t>Regions</a:t>
            </a:r>
            <a:endParaRPr lang="de-DE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95751A85-45D3-4C75-B027-9A4AEF342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9" y="1197899"/>
            <a:ext cx="10890000" cy="5038656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744581-1056-4E3B-89C3-A8DE1A68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SIGGRAPH, 16 August 2018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375579-D3E6-42CA-8911-72E413AB2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Generalized Motorcycle Graphs for Imperfect Quad-Dominant Meshes (Nico Schertler)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9781DC-9FE2-4D88-9FB9-A8E5E35E6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407-1DC8-4BE2-B2E6-BF3A023C87D3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CCFD762-7954-417F-BA71-AD5D0D771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0" y="1195200"/>
            <a:ext cx="10890000" cy="503865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0D859C7-BF48-48B7-94DF-975B932FAA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0" y="1195200"/>
            <a:ext cx="10890000" cy="503865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83F0090-B888-4FC0-9290-0146285AFA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0" y="1195200"/>
            <a:ext cx="10890000" cy="503865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D28AA3-933A-44A1-8D6D-51CB592054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0" y="1195200"/>
            <a:ext cx="10890000" cy="503865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35CBC3C-3595-4613-BD9B-0C1A7E8F0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0" y="1195200"/>
            <a:ext cx="10890000" cy="503865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82CE0D1-FC56-4D7C-A3D2-6E378F3CCA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0" y="1195200"/>
            <a:ext cx="10890000" cy="503865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B4A3A25-F653-41BA-8916-E2B4E5A764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2" y="1195200"/>
            <a:ext cx="10890000" cy="503865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28EDB10-BAC0-4664-BC5E-6A4487BE99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0" y="1195200"/>
            <a:ext cx="10890000" cy="503865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9721225-758D-4D2E-B20C-46A589A4A3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0" y="1195200"/>
            <a:ext cx="10890000" cy="5038656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BAE5451-FCF6-4517-B7CB-BCB1E9760D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1" y="1195200"/>
            <a:ext cx="10889998" cy="5038656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DD853D9-B567-4BDC-B9B8-88F343AB3A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0" y="1195200"/>
            <a:ext cx="10890000" cy="5038656"/>
          </a:xfrm>
          <a:prstGeom prst="rect">
            <a:avLst/>
          </a:prstGeom>
        </p:spPr>
      </p:pic>
      <p:sp>
        <p:nvSpPr>
          <p:cNvPr id="31" name="Freihandform: Form 30">
            <a:extLst>
              <a:ext uri="{FF2B5EF4-FFF2-40B4-BE49-F238E27FC236}">
                <a16:creationId xmlns:a16="http://schemas.microsoft.com/office/drawing/2014/main" id="{670CF307-4479-4B18-AE8F-4106D3F3D60C}"/>
              </a:ext>
            </a:extLst>
          </p:cNvPr>
          <p:cNvSpPr/>
          <p:nvPr/>
        </p:nvSpPr>
        <p:spPr bwMode="auto">
          <a:xfrm>
            <a:off x="3886200" y="3898900"/>
            <a:ext cx="2623757" cy="1257300"/>
          </a:xfrm>
          <a:custGeom>
            <a:avLst/>
            <a:gdLst>
              <a:gd name="connsiteX0" fmla="*/ 0 w 3086100"/>
              <a:gd name="connsiteY0" fmla="*/ 1257300 h 1257300"/>
              <a:gd name="connsiteX1" fmla="*/ 1638300 w 3086100"/>
              <a:gd name="connsiteY1" fmla="*/ 1016000 h 1257300"/>
              <a:gd name="connsiteX2" fmla="*/ 3086100 w 3086100"/>
              <a:gd name="connsiteY2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86100" h="1257300">
                <a:moveTo>
                  <a:pt x="0" y="1257300"/>
                </a:moveTo>
                <a:cubicBezTo>
                  <a:pt x="561975" y="1241425"/>
                  <a:pt x="1123950" y="1225550"/>
                  <a:pt x="1638300" y="1016000"/>
                </a:cubicBezTo>
                <a:cubicBezTo>
                  <a:pt x="2152650" y="806450"/>
                  <a:pt x="2619375" y="403225"/>
                  <a:pt x="3086100" y="0"/>
                </a:cubicBezTo>
              </a:path>
            </a:pathLst>
          </a:custGeom>
          <a:ln>
            <a:headEnd type="none" w="med" len="med"/>
            <a:tailEnd type="triangl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Microsoft Sans Serif" pitchFamily="34" charset="0"/>
            </a:endParaRPr>
          </a:p>
        </p:txBody>
      </p:sp>
      <p:sp>
        <p:nvSpPr>
          <p:cNvPr id="32" name="Freihandform: Form 31">
            <a:extLst>
              <a:ext uri="{FF2B5EF4-FFF2-40B4-BE49-F238E27FC236}">
                <a16:creationId xmlns:a16="http://schemas.microsoft.com/office/drawing/2014/main" id="{B4C29C34-12CF-4BAC-BB0B-B8F0C20059F2}"/>
              </a:ext>
            </a:extLst>
          </p:cNvPr>
          <p:cNvSpPr/>
          <p:nvPr/>
        </p:nvSpPr>
        <p:spPr bwMode="auto">
          <a:xfrm>
            <a:off x="3797300" y="3234238"/>
            <a:ext cx="2712657" cy="664662"/>
          </a:xfrm>
          <a:custGeom>
            <a:avLst/>
            <a:gdLst>
              <a:gd name="connsiteX0" fmla="*/ 3200400 w 3200400"/>
              <a:gd name="connsiteY0" fmla="*/ 664662 h 664662"/>
              <a:gd name="connsiteX1" fmla="*/ 1574800 w 3200400"/>
              <a:gd name="connsiteY1" fmla="*/ 42362 h 664662"/>
              <a:gd name="connsiteX2" fmla="*/ 0 w 3200400"/>
              <a:gd name="connsiteY2" fmla="*/ 105862 h 66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0400" h="664662">
                <a:moveTo>
                  <a:pt x="3200400" y="664662"/>
                </a:moveTo>
                <a:cubicBezTo>
                  <a:pt x="2654300" y="400078"/>
                  <a:pt x="2108200" y="135495"/>
                  <a:pt x="1574800" y="42362"/>
                </a:cubicBezTo>
                <a:cubicBezTo>
                  <a:pt x="1041400" y="-50771"/>
                  <a:pt x="520700" y="27545"/>
                  <a:pt x="0" y="105862"/>
                </a:cubicBezTo>
              </a:path>
            </a:pathLst>
          </a:custGeom>
          <a:ln>
            <a:headEnd type="none" w="med" len="med"/>
            <a:tailEnd type="triangl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Microsoft Sans Serif" pitchFamily="34" charset="0"/>
            </a:endParaRPr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531DFBD9-5456-4E55-8BCA-F37C9EE649D4}"/>
              </a:ext>
            </a:extLst>
          </p:cNvPr>
          <p:cNvCxnSpPr>
            <a:cxnSpLocks/>
          </p:cNvCxnSpPr>
          <p:nvPr/>
        </p:nvCxnSpPr>
        <p:spPr bwMode="auto">
          <a:xfrm>
            <a:off x="3796101" y="3356992"/>
            <a:ext cx="90099" cy="1799208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Freihandform: Form 35">
            <a:extLst>
              <a:ext uri="{FF2B5EF4-FFF2-40B4-BE49-F238E27FC236}">
                <a16:creationId xmlns:a16="http://schemas.microsoft.com/office/drawing/2014/main" id="{D1A5407D-6459-4D42-89C9-E1C946F88B0A}"/>
              </a:ext>
            </a:extLst>
          </p:cNvPr>
          <p:cNvSpPr/>
          <p:nvPr/>
        </p:nvSpPr>
        <p:spPr bwMode="auto">
          <a:xfrm>
            <a:off x="3670299" y="1955800"/>
            <a:ext cx="290901" cy="3921472"/>
          </a:xfrm>
          <a:custGeom>
            <a:avLst/>
            <a:gdLst>
              <a:gd name="connsiteX0" fmla="*/ 0 w 279400"/>
              <a:gd name="connsiteY0" fmla="*/ 0 h 3898900"/>
              <a:gd name="connsiteX1" fmla="*/ 279400 w 279400"/>
              <a:gd name="connsiteY1" fmla="*/ 3898900 h 389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9400" h="3898900">
                <a:moveTo>
                  <a:pt x="0" y="0"/>
                </a:moveTo>
                <a:lnTo>
                  <a:pt x="279400" y="3898900"/>
                </a:lnTo>
              </a:path>
            </a:pathLst>
          </a:custGeom>
          <a:ln>
            <a:headEnd type="none" w="med" len="med"/>
            <a:tailEnd type="triangl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Microsoft Sans Serif" pitchFamily="34" charset="0"/>
            </a:endParaRPr>
          </a:p>
        </p:txBody>
      </p:sp>
      <p:sp>
        <p:nvSpPr>
          <p:cNvPr id="37" name="Freihandform: Form 36">
            <a:extLst>
              <a:ext uri="{FF2B5EF4-FFF2-40B4-BE49-F238E27FC236}">
                <a16:creationId xmlns:a16="http://schemas.microsoft.com/office/drawing/2014/main" id="{54B4CB6D-4960-4574-AA6E-1C0B8141CEA4}"/>
              </a:ext>
            </a:extLst>
          </p:cNvPr>
          <p:cNvSpPr/>
          <p:nvPr/>
        </p:nvSpPr>
        <p:spPr bwMode="auto">
          <a:xfrm>
            <a:off x="3962400" y="4324697"/>
            <a:ext cx="4876800" cy="1552575"/>
          </a:xfrm>
          <a:custGeom>
            <a:avLst/>
            <a:gdLst>
              <a:gd name="connsiteX0" fmla="*/ 0 w 4876800"/>
              <a:gd name="connsiteY0" fmla="*/ 1552575 h 1552575"/>
              <a:gd name="connsiteX1" fmla="*/ 1809750 w 4876800"/>
              <a:gd name="connsiteY1" fmla="*/ 1019175 h 1552575"/>
              <a:gd name="connsiteX2" fmla="*/ 3409950 w 4876800"/>
              <a:gd name="connsiteY2" fmla="*/ 466725 h 1552575"/>
              <a:gd name="connsiteX3" fmla="*/ 4876800 w 4876800"/>
              <a:gd name="connsiteY3" fmla="*/ 0 h 15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6800" h="1552575">
                <a:moveTo>
                  <a:pt x="0" y="1552575"/>
                </a:moveTo>
                <a:cubicBezTo>
                  <a:pt x="620712" y="1376362"/>
                  <a:pt x="1241425" y="1200150"/>
                  <a:pt x="1809750" y="1019175"/>
                </a:cubicBezTo>
                <a:cubicBezTo>
                  <a:pt x="2378075" y="838200"/>
                  <a:pt x="2898775" y="636587"/>
                  <a:pt x="3409950" y="466725"/>
                </a:cubicBezTo>
                <a:cubicBezTo>
                  <a:pt x="3921125" y="296863"/>
                  <a:pt x="4398962" y="148431"/>
                  <a:pt x="4876800" y="0"/>
                </a:cubicBezTo>
              </a:path>
            </a:pathLst>
          </a:custGeom>
          <a:ln>
            <a:headEnd type="none" w="med" len="med"/>
            <a:tailEnd type="triangl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Microsoft Sans Serif" pitchFamily="34" charset="0"/>
            </a:endParaRPr>
          </a:p>
        </p:txBody>
      </p:sp>
      <p:sp>
        <p:nvSpPr>
          <p:cNvPr id="38" name="Freihandform: Form 37">
            <a:extLst>
              <a:ext uri="{FF2B5EF4-FFF2-40B4-BE49-F238E27FC236}">
                <a16:creationId xmlns:a16="http://schemas.microsoft.com/office/drawing/2014/main" id="{95CE980B-B29B-4BF3-A774-44E66E4AB6E0}"/>
              </a:ext>
            </a:extLst>
          </p:cNvPr>
          <p:cNvSpPr/>
          <p:nvPr/>
        </p:nvSpPr>
        <p:spPr bwMode="auto">
          <a:xfrm>
            <a:off x="8591550" y="2076450"/>
            <a:ext cx="209550" cy="2228850"/>
          </a:xfrm>
          <a:custGeom>
            <a:avLst/>
            <a:gdLst>
              <a:gd name="connsiteX0" fmla="*/ 209550 w 209550"/>
              <a:gd name="connsiteY0" fmla="*/ 2228850 h 2228850"/>
              <a:gd name="connsiteX1" fmla="*/ 57150 w 209550"/>
              <a:gd name="connsiteY1" fmla="*/ 1038225 h 2228850"/>
              <a:gd name="connsiteX2" fmla="*/ 0 w 209550"/>
              <a:gd name="connsiteY2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550" h="2228850">
                <a:moveTo>
                  <a:pt x="209550" y="2228850"/>
                </a:moveTo>
                <a:cubicBezTo>
                  <a:pt x="150812" y="1819275"/>
                  <a:pt x="92075" y="1409700"/>
                  <a:pt x="57150" y="1038225"/>
                </a:cubicBezTo>
                <a:cubicBezTo>
                  <a:pt x="22225" y="666750"/>
                  <a:pt x="11112" y="333375"/>
                  <a:pt x="0" y="0"/>
                </a:cubicBezTo>
              </a:path>
            </a:pathLst>
          </a:custGeom>
          <a:ln>
            <a:headEnd type="none" w="med" len="med"/>
            <a:tailEnd type="triangl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Microsoft Sans Serif" pitchFamily="34" charset="0"/>
            </a:endParaRPr>
          </a:p>
        </p:txBody>
      </p:sp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947CE35A-F18E-4E30-8F1E-3AF2AEC30082}"/>
              </a:ext>
            </a:extLst>
          </p:cNvPr>
          <p:cNvSpPr/>
          <p:nvPr/>
        </p:nvSpPr>
        <p:spPr bwMode="auto">
          <a:xfrm>
            <a:off x="3648075" y="1933575"/>
            <a:ext cx="4933950" cy="152400"/>
          </a:xfrm>
          <a:custGeom>
            <a:avLst/>
            <a:gdLst>
              <a:gd name="connsiteX0" fmla="*/ 4933950 w 4933950"/>
              <a:gd name="connsiteY0" fmla="*/ 152400 h 152400"/>
              <a:gd name="connsiteX1" fmla="*/ 2847975 w 4933950"/>
              <a:gd name="connsiteY1" fmla="*/ 57150 h 152400"/>
              <a:gd name="connsiteX2" fmla="*/ 1266825 w 4933950"/>
              <a:gd name="connsiteY2" fmla="*/ 47625 h 152400"/>
              <a:gd name="connsiteX3" fmla="*/ 0 w 4933950"/>
              <a:gd name="connsiteY3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3950" h="152400">
                <a:moveTo>
                  <a:pt x="4933950" y="152400"/>
                </a:moveTo>
                <a:lnTo>
                  <a:pt x="2847975" y="57150"/>
                </a:lnTo>
                <a:cubicBezTo>
                  <a:pt x="2236787" y="39687"/>
                  <a:pt x="1741487" y="57150"/>
                  <a:pt x="1266825" y="47625"/>
                </a:cubicBezTo>
                <a:cubicBezTo>
                  <a:pt x="792163" y="38100"/>
                  <a:pt x="396081" y="19050"/>
                  <a:pt x="0" y="0"/>
                </a:cubicBezTo>
              </a:path>
            </a:pathLst>
          </a:custGeom>
          <a:ln>
            <a:headEnd type="none" w="med" len="med"/>
            <a:tailEnd type="triangl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Microsoft Sans Serif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53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6" grpId="0" animBg="1"/>
      <p:bldP spid="37" grpId="0" animBg="1"/>
      <p:bldP spid="38" grpId="0" animBg="1"/>
      <p:bldP spid="3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3.7|7.3|14.8|5.5|6.2|2.6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5|5.2|24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20.6|17.7|1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2.3|12.4|8|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5|1.5|1|1.2|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5.1|6.5|12.5|13.1|7.1|3.9|28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7|22.3|4.3|17.8|6.7|6.1|5|7.2|4.5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24|24.2|4.6|14.8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5.5|10.6|1.4|4.9|2.9|7.3|30|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4.3|1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7.1|4.3|13.3"/>
</p:tagLst>
</file>

<file path=ppt/theme/theme1.xml><?xml version="1.0" encoding="utf-8"?>
<a:theme xmlns:a="http://schemas.openxmlformats.org/drawingml/2006/main" name="TUD_Master">
  <a:themeElements>
    <a:clrScheme name="Benutzerdefiniert 2">
      <a:dk1>
        <a:srgbClr val="0B2A51"/>
      </a:dk1>
      <a:lt1>
        <a:srgbClr val="FFFFFF"/>
      </a:lt1>
      <a:dk2>
        <a:srgbClr val="000000"/>
      </a:dk2>
      <a:lt2>
        <a:srgbClr val="636C8E"/>
      </a:lt2>
      <a:accent1>
        <a:srgbClr val="002060"/>
      </a:accent1>
      <a:accent2>
        <a:srgbClr val="0070C0"/>
      </a:accent2>
      <a:accent3>
        <a:srgbClr val="80C535"/>
      </a:accent3>
      <a:accent4>
        <a:srgbClr val="FFC000"/>
      </a:accent4>
      <a:accent5>
        <a:srgbClr val="C00000"/>
      </a:accent5>
      <a:accent6>
        <a:srgbClr val="7030A0"/>
      </a:accent6>
      <a:hlink>
        <a:srgbClr val="000000"/>
      </a:hlink>
      <a:folHlink>
        <a:srgbClr val="000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0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Microsoft Sans Serif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0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Microsoft Sans Serif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000" b="0" dirty="0" err="1" smtClean="0">
            <a:latin typeface="+mj-lt"/>
          </a:defRPr>
        </a:defPPr>
      </a:lstStyle>
    </a:txDef>
  </a:objectDefaults>
  <a:extraClrSchemeLst>
    <a:extraClrScheme>
      <a:clrScheme name="Lariss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UD-CGV-SGr-1.6.Calibri.potx" id="{C04C1D65-871E-42B4-ABD1-40941EEF0027}" vid="{ED934F3E-52F7-45C2-B4D1-2AC00C2E2260}"/>
    </a:ext>
  </a:ext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TUD-CGV-SGr-1.6.Calibri.smlFont</Template>
  <TotalTime>0</TotalTime>
  <Words>615</Words>
  <Application>Microsoft Office PowerPoint</Application>
  <PresentationFormat>Breitbild</PresentationFormat>
  <Paragraphs>160</Paragraphs>
  <Slides>18</Slides>
  <Notes>16</Notes>
  <HiddenSlides>0</HiddenSlides>
  <MMClips>12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Arial</vt:lpstr>
      <vt:lpstr>Calibri</vt:lpstr>
      <vt:lpstr>Microsoft Sans Serif</vt:lpstr>
      <vt:lpstr>Times New Roman</vt:lpstr>
      <vt:lpstr>Verdana</vt:lpstr>
      <vt:lpstr>TUD_Master</vt:lpstr>
      <vt:lpstr>Generalized Motorcycle Graphs for Imperfect Quad-Dominant Meshes </vt:lpstr>
      <vt:lpstr>Imperfect Quad-Dominant Meshes</vt:lpstr>
      <vt:lpstr>Problem Description</vt:lpstr>
      <vt:lpstr>Quad Layouts</vt:lpstr>
      <vt:lpstr>Original Motorcycle Graph [Eppstein 2008]</vt:lpstr>
      <vt:lpstr>Problems of the Original Motorcycle Graph for Imperfect Meshes</vt:lpstr>
      <vt:lpstr>Fenced Regions</vt:lpstr>
      <vt:lpstr>Fenced Regions</vt:lpstr>
      <vt:lpstr>Generating Fenced Regions</vt:lpstr>
      <vt:lpstr>Spawning Motorcycles</vt:lpstr>
      <vt:lpstr>Tracing Through Fenced Regions</vt:lpstr>
      <vt:lpstr>Result</vt:lpstr>
      <vt:lpstr>Results</vt:lpstr>
      <vt:lpstr>Comparison</vt:lpstr>
      <vt:lpstr>Applications – Texture Condensation</vt:lpstr>
      <vt:lpstr>Applications – Invisible Seams</vt:lpstr>
      <vt:lpstr>Questions?</vt:lpstr>
      <vt:lpstr>Limitations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Surface Reconstruction</dc:title>
  <dc:creator>Nico Schertler</dc:creator>
  <cp:lastModifiedBy>Nico Schertler</cp:lastModifiedBy>
  <cp:revision>335</cp:revision>
  <dcterms:created xsi:type="dcterms:W3CDTF">2016-06-07T10:12:57Z</dcterms:created>
  <dcterms:modified xsi:type="dcterms:W3CDTF">2018-08-16T00:15:32Z</dcterms:modified>
</cp:coreProperties>
</file>